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  <p:sldMasterId id="2147483660" r:id="rId2"/>
  </p:sldMasterIdLst>
  <p:notesMasterIdLst>
    <p:notesMasterId r:id="rId37"/>
  </p:notesMasterIdLst>
  <p:sldIdLst>
    <p:sldId id="346" r:id="rId3"/>
    <p:sldId id="298" r:id="rId4"/>
    <p:sldId id="336" r:id="rId5"/>
    <p:sldId id="335" r:id="rId6"/>
    <p:sldId id="337" r:id="rId7"/>
    <p:sldId id="299" r:id="rId8"/>
    <p:sldId id="300" r:id="rId9"/>
    <p:sldId id="301" r:id="rId10"/>
    <p:sldId id="302" r:id="rId11"/>
    <p:sldId id="332" r:id="rId12"/>
    <p:sldId id="333" r:id="rId13"/>
    <p:sldId id="304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19" r:id="rId26"/>
    <p:sldId id="344" r:id="rId27"/>
    <p:sldId id="347" r:id="rId28"/>
    <p:sldId id="338" r:id="rId29"/>
    <p:sldId id="339" r:id="rId30"/>
    <p:sldId id="340" r:id="rId31"/>
    <p:sldId id="341" r:id="rId32"/>
    <p:sldId id="342" r:id="rId33"/>
    <p:sldId id="343" r:id="rId34"/>
    <p:sldId id="348" r:id="rId35"/>
    <p:sldId id="331" r:id="rId36"/>
  </p:sldIdLst>
  <p:sldSz cx="9144000" cy="5143500" type="screen16x9"/>
  <p:notesSz cx="6858000" cy="9144000"/>
  <p:defaultTextStyle>
    <a:defPPr>
      <a:defRPr lang="fi-FI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59" d="100"/>
          <a:sy n="159" d="100"/>
        </p:scale>
        <p:origin x="156" y="12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viewProps" Target="view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Book1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rAngAx val="1"/>
    </c:view3D>
    <c:floor>
      <c:thickness val="0"/>
    </c:floor>
    <c:sideWall>
      <c:thickness val="0"/>
    </c:sideWall>
    <c:backWall>
      <c:thickness val="0"/>
    </c:backWall>
    <c:plotArea>
      <c:layout/>
      <c:bar3D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Accuracy</c:v>
                </c:pt>
              </c:strCache>
            </c:strRef>
          </c:tx>
          <c:invertIfNegative val="0"/>
          <c:cat>
            <c:strRef>
              <c:f>Sheet1!$A$2:$A$4</c:f>
              <c:strCache>
                <c:ptCount val="3"/>
                <c:pt idx="0">
                  <c:v>Traditional (GMM+HMM)</c:v>
                </c:pt>
                <c:pt idx="1">
                  <c:v>Multilabel DNN</c:v>
                </c:pt>
                <c:pt idx="2">
                  <c:v>Multilabel LSTM</c:v>
                </c:pt>
              </c:strCache>
            </c:strRef>
          </c:cat>
          <c:val>
            <c:numRef>
              <c:f>Sheet1!$B$2:$B$4</c:f>
              <c:numCache>
                <c:formatCode>0.0\ %</c:formatCode>
                <c:ptCount val="3"/>
                <c:pt idx="0">
                  <c:v>0.57999999999999996</c:v>
                </c:pt>
                <c:pt idx="1">
                  <c:v>0.6</c:v>
                </c:pt>
                <c:pt idx="2">
                  <c:v>0.65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8F2-4038-9A83-FCE7EAC87A1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109237376"/>
        <c:axId val="109239296"/>
        <c:axId val="0"/>
      </c:bar3DChart>
      <c:catAx>
        <c:axId val="109237376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800"/>
            </a:pPr>
            <a:endParaRPr lang="fi-FI"/>
          </a:p>
        </c:txPr>
        <c:crossAx val="109239296"/>
        <c:crosses val="autoZero"/>
        <c:auto val="1"/>
        <c:lblAlgn val="ctr"/>
        <c:lblOffset val="100"/>
        <c:noMultiLvlLbl val="0"/>
      </c:catAx>
      <c:valAx>
        <c:axId val="109239296"/>
        <c:scaling>
          <c:orientation val="minMax"/>
        </c:scaling>
        <c:delete val="0"/>
        <c:axPos val="l"/>
        <c:majorGridlines/>
        <c:numFmt formatCode="0.0\ %" sourceLinked="1"/>
        <c:majorTickMark val="out"/>
        <c:minorTickMark val="none"/>
        <c:tickLblPos val="nextTo"/>
        <c:crossAx val="109237376"/>
        <c:crosses val="autoZero"/>
        <c:crossBetween val="between"/>
      </c:valAx>
    </c:plotArea>
    <c:plotVisOnly val="1"/>
    <c:dispBlanksAs val="gap"/>
    <c:showDLblsOverMax val="0"/>
  </c:chart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2C3FEA-2AEE-4327-B088-407ECA6564A8}" type="datetimeFigureOut">
              <a:rPr lang="fi-FI" smtClean="0"/>
              <a:t>14.2.2017</a:t>
            </a:fld>
            <a:endParaRPr lang="fi-FI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i-FI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fi-FI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i-FI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6B84EB6-1DB2-433B-A2C8-B90D92C2E6E8}" type="slidenum">
              <a:rPr lang="fi-FI" smtClean="0"/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6145668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bg>
      <p:bgPr>
        <a:blipFill dpi="0" rotWithShape="0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941476"/>
            <a:ext cx="7772400" cy="1382273"/>
          </a:xfrm>
        </p:spPr>
        <p:txBody>
          <a:bodyPr/>
          <a:lstStyle>
            <a:lvl1pPr algn="ctr"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582365"/>
            <a:ext cx="6400800" cy="1314450"/>
          </a:xfrm>
        </p:spPr>
        <p:txBody>
          <a:bodyPr>
            <a:normAutofit/>
          </a:bodyPr>
          <a:lstStyle>
            <a:lvl1pPr marL="0" indent="0" algn="ctr">
              <a:buNone/>
              <a:defRPr sz="30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napsautt.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3CA5455-DBB3-4236-A439-06E42F7CC689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A7D7AF-4D41-40C3-9E60-EDDE104A827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1570182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40DAB44-233C-496B-92B2-E6C427A9435E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88139E-B43C-422B-8D61-E28A1A298AF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0330042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963269" y="471083"/>
            <a:ext cx="1863441" cy="4535142"/>
          </a:xfrm>
        </p:spPr>
        <p:txBody>
          <a:bodyPr vert="eaVert"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609600" y="471083"/>
            <a:ext cx="5863062" cy="4535142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>
          <a:xfrm rot="5400000">
            <a:off x="23020" y="4016772"/>
            <a:ext cx="595313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152850-022D-401E-887E-FA9031320930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>
          <a:xfrm rot="5400000">
            <a:off x="-385960" y="3012480"/>
            <a:ext cx="1413272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>
          <a:xfrm rot="5400000">
            <a:off x="65882" y="4569222"/>
            <a:ext cx="509588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B8376F-F84D-4E49-BB88-46B977CFA2A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61379347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977255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Otsikko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Alaotsikko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i-FI" smtClean="0"/>
              <a:t>Muokkaa alaotsikon perustyyliä naps.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77A7E3-1F14-42B2-B32E-A23B06379E24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CD1DE8-CAAD-4A60-AC91-443A8B5A0338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5152858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1A41796-6958-4745-ACFD-F284432D22AD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C732CC-F4EE-413A-9772-47A55540C186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1251310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FCEBD4-EBA5-4C36-9FEE-93095EF223D7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A0384B-FA05-4A50-9139-1308F114E6F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295584164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F7D6A-E4CE-4C23-8B03-840402BE0CB5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A038E8-AD94-4AAF-90B6-4CDCD94C3223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9736790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D467F56-C320-4B7F-8F62-A145E6A2CE5A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602241-6303-42B9-9C7B-9D85CF18137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60571554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3784E7-9CAE-4ED3-8FEC-A45B72D5D4CF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53230C-AD8F-4FC9-A816-EC45735F3DED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086655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DE7896-BEF5-4C39-A6D4-35E3D7F96EB0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7D9096-AB30-488C-A217-96EAC4CA9A20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0035939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Otsikko ja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77E17-2425-4FEE-8B68-A96F242AB7EF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D62BF9-2C3E-4785-897B-DFAE27475CB8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85948000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BF533A5-749B-44BC-8689-795FB3E55F07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01FEB5-F64B-4A80-B09A-B2DAE9BC7EAE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4032471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D9AF3-3A8C-4670-BEAA-B6DE9768BC5B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08616B2-C186-43CA-B0B9-797FD1F9A94C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4141117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Otsikko ja pystysuor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82CBBB-299F-465C-AD6B-31F3A4BDBC03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14166F-EE80-42A4-9B21-989B83E8FF5A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94890003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Pystysuora otsikko ja teks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ystysuuntainen otsikko 1"/>
          <p:cNvSpPr>
            <a:spLocks noGrp="1"/>
          </p:cNvSpPr>
          <p:nvPr>
            <p:ph type="title" orient="vert"/>
          </p:nvPr>
        </p:nvSpPr>
        <p:spPr>
          <a:xfrm>
            <a:off x="6629400" y="205979"/>
            <a:ext cx="2057400" cy="4388644"/>
          </a:xfrm>
        </p:spPr>
        <p:txBody>
          <a:bodyPr vert="eaVert"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ystysuoran tekstin paikkamerkki 2"/>
          <p:cNvSpPr>
            <a:spLocks noGrp="1"/>
          </p:cNvSpPr>
          <p:nvPr>
            <p:ph type="body" orient="vert" idx="1"/>
          </p:nvPr>
        </p:nvSpPr>
        <p:spPr>
          <a:xfrm>
            <a:off x="457200" y="205979"/>
            <a:ext cx="6019800" cy="4388644"/>
          </a:xfrm>
        </p:spPr>
        <p:txBody>
          <a:bodyPr vert="eaVert"/>
          <a:lstStyle/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15936E-C028-4A2E-B3ED-3DFE0D192245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1F2B38-4603-4036-89B9-6C86483CE765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17699742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Mukautettu asette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perustyylejä naps.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25E415-C773-41C3-9156-B3E07F500292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2576D8-108D-455E-95E6-8CE77BBC5412}" type="slidenum">
              <a:rPr lang="fi-FI"/>
              <a:pPr>
                <a:defRPr/>
              </a:pPr>
              <a:t>‹#›</a:t>
            </a:fld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3990111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Osan ylätunnis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8128621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722313" y="2005939"/>
            <a:ext cx="8128621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2B24EC-EF43-46C5-8B87-9DB4BA104466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0BFFDB-8CB8-4ECD-974A-F205F1C55E07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6359800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Kaksi sisältökohdet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69915" y="284416"/>
            <a:ext cx="8206752" cy="857250"/>
          </a:xfrm>
        </p:spPr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sz="half" idx="1"/>
          </p:nvPr>
        </p:nvSpPr>
        <p:spPr>
          <a:xfrm>
            <a:off x="669915" y="1200151"/>
            <a:ext cx="3890990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4697459" y="1200151"/>
            <a:ext cx="4179208" cy="339447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945AD28-E4BF-4646-9B89-110C380B2E0E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9EA92E9-C5F5-4548-8521-54B14BA480DC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0595770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tai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621334" y="122891"/>
            <a:ext cx="8229600" cy="776977"/>
          </a:xfrm>
        </p:spPr>
        <p:txBody>
          <a:bodyPr/>
          <a:lstStyle>
            <a:lvl1pPr>
              <a:defRPr/>
            </a:lvl1pPr>
          </a:lstStyle>
          <a:p>
            <a:r>
              <a:rPr lang="fi-FI" smtClean="0"/>
              <a:t>Muokkaa perustyyl. napsautt.</a:t>
            </a:r>
            <a:endParaRPr lang="fi-FI" dirty="0"/>
          </a:p>
        </p:txBody>
      </p:sp>
      <p:sp>
        <p:nvSpPr>
          <p:cNvPr id="3" name="Tekstin paikkamerkki 2"/>
          <p:cNvSpPr>
            <a:spLocks noGrp="1"/>
          </p:cNvSpPr>
          <p:nvPr>
            <p:ph type="body" idx="1"/>
          </p:nvPr>
        </p:nvSpPr>
        <p:spPr>
          <a:xfrm>
            <a:off x="621334" y="1151335"/>
            <a:ext cx="3876054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4" name="Sisällön paikkamerkki 3"/>
          <p:cNvSpPr>
            <a:spLocks noGrp="1"/>
          </p:cNvSpPr>
          <p:nvPr>
            <p:ph sz="half" idx="2"/>
          </p:nvPr>
        </p:nvSpPr>
        <p:spPr>
          <a:xfrm>
            <a:off x="621334" y="1631156"/>
            <a:ext cx="3876054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 dirty="0"/>
          </a:p>
        </p:txBody>
      </p:sp>
      <p:sp>
        <p:nvSpPr>
          <p:cNvPr id="5" name="Tekstin paikkamerkki 4"/>
          <p:cNvSpPr>
            <a:spLocks noGrp="1"/>
          </p:cNvSpPr>
          <p:nvPr>
            <p:ph type="body" sz="quarter" idx="3"/>
          </p:nvPr>
        </p:nvSpPr>
        <p:spPr>
          <a:xfrm>
            <a:off x="4752082" y="1151335"/>
            <a:ext cx="4098853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6" name="Sisällön paikkamerkki 5"/>
          <p:cNvSpPr>
            <a:spLocks noGrp="1"/>
          </p:cNvSpPr>
          <p:nvPr>
            <p:ph sz="quarter" idx="4"/>
          </p:nvPr>
        </p:nvSpPr>
        <p:spPr>
          <a:xfrm>
            <a:off x="4752082" y="1631156"/>
            <a:ext cx="4098853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7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BB1B73-53A4-45AC-8982-E05845243CB8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8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9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279A7C-D2C6-418A-99D1-79AEBE8C91F4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5666388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Vain otsikk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555049A-2818-4FD6-B60C-0F54169035A8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4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5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AE6AF1-E368-4448-AC08-4F0846E9036F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874593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yhjä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7FC81F-FC7B-4DBD-9FAE-75FE83FD07FB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3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4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4E5405-86F3-4CB9-BB91-8B7C48B22215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1988355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Otsikollinen sisält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566738" y="204787"/>
            <a:ext cx="2898776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Sisällön paikkamerkki 2"/>
          <p:cNvSpPr>
            <a:spLocks noGrp="1"/>
          </p:cNvSpPr>
          <p:nvPr>
            <p:ph idx="1"/>
          </p:nvPr>
        </p:nvSpPr>
        <p:spPr>
          <a:xfrm>
            <a:off x="3575050" y="204788"/>
            <a:ext cx="5275884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  <a:p>
            <a:pPr lvl="1"/>
            <a:r>
              <a:rPr lang="fi-FI" smtClean="0"/>
              <a:t>toinen taso</a:t>
            </a:r>
          </a:p>
          <a:p>
            <a:pPr lvl="2"/>
            <a:r>
              <a:rPr lang="fi-FI" smtClean="0"/>
              <a:t>kolmas taso</a:t>
            </a:r>
          </a:p>
          <a:p>
            <a:pPr lvl="3"/>
            <a:r>
              <a:rPr lang="fi-FI" smtClean="0"/>
              <a:t>neljäs taso</a:t>
            </a:r>
          </a:p>
          <a:p>
            <a:pPr lvl="4"/>
            <a:r>
              <a:rPr lang="fi-FI" smtClean="0"/>
              <a:t>viides taso</a:t>
            </a:r>
            <a:endParaRPr lang="fi-FI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566739" y="1076326"/>
            <a:ext cx="2898775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F7B6D0-A3F5-4D95-8D7A-B5FC85D19832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DD4294-CB61-4DEC-A6E5-4BF4E8E65033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17418682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tsikollinen kuv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tsikko 1"/>
          <p:cNvSpPr>
            <a:spLocks noGrp="1"/>
          </p:cNvSpPr>
          <p:nvPr>
            <p:ph type="title"/>
          </p:nvPr>
        </p:nvSpPr>
        <p:spPr>
          <a:xfrm>
            <a:off x="2065396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i-FI" smtClean="0"/>
              <a:t>Muokkaa perustyyl. napsautt.</a:t>
            </a:r>
            <a:endParaRPr lang="fi-FI"/>
          </a:p>
        </p:txBody>
      </p:sp>
      <p:sp>
        <p:nvSpPr>
          <p:cNvPr id="3" name="Kuvan paikkamerkki 2"/>
          <p:cNvSpPr>
            <a:spLocks noGrp="1"/>
          </p:cNvSpPr>
          <p:nvPr>
            <p:ph type="pic" idx="1"/>
          </p:nvPr>
        </p:nvSpPr>
        <p:spPr>
          <a:xfrm>
            <a:off x="2065396" y="459581"/>
            <a:ext cx="5486400" cy="30861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fi-FI" noProof="0" smtClean="0"/>
              <a:t>Lisää kuva napsauttamalla kuvaketta</a:t>
            </a:r>
            <a:endParaRPr lang="fi-FI" noProof="0"/>
          </a:p>
        </p:txBody>
      </p:sp>
      <p:sp>
        <p:nvSpPr>
          <p:cNvPr id="4" name="Tekstin paikkamerkki 3"/>
          <p:cNvSpPr>
            <a:spLocks noGrp="1"/>
          </p:cNvSpPr>
          <p:nvPr>
            <p:ph type="body" sz="half" idx="2"/>
          </p:nvPr>
        </p:nvSpPr>
        <p:spPr>
          <a:xfrm>
            <a:off x="2065396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i-FI" smtClean="0"/>
              <a:t>Muokkaa tekstin perustyylejä napsauttamalla</a:t>
            </a:r>
          </a:p>
        </p:txBody>
      </p:sp>
      <p:sp>
        <p:nvSpPr>
          <p:cNvPr id="5" name="Päivämäärän paikkamerkki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D02235-6884-4099-A182-50A2004481B1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6" name="Alatunnisteen paikkamerk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7" name="Dian numeron paikkamerkki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D13CB5-0DD8-4873-A104-0CD984CF3E99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1961303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Otsikon paikkamerkki 1"/>
          <p:cNvSpPr>
            <a:spLocks noGrp="1"/>
          </p:cNvSpPr>
          <p:nvPr>
            <p:ph type="title"/>
          </p:nvPr>
        </p:nvSpPr>
        <p:spPr bwMode="auto">
          <a:xfrm>
            <a:off x="620713" y="342900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1027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620713" y="1372792"/>
            <a:ext cx="8229600" cy="33170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6962775" y="4767263"/>
            <a:ext cx="1055688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25A5BC75-1020-4920-8BB5-682609C3A3B8}" type="datetime1">
              <a:rPr lang="fi-FI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487739" y="4767263"/>
            <a:ext cx="3335337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8170863" y="4767263"/>
            <a:ext cx="67945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/>
                <a:cs typeface="Arial"/>
              </a:defRPr>
            </a:lvl1pPr>
          </a:lstStyle>
          <a:p>
            <a:pPr>
              <a:defRPr/>
            </a:pPr>
            <a:fld id="{0BF1EEF2-0FAF-45EA-AC8E-A2514C0F7F01}" type="slidenum">
              <a:rPr lang="fi-FI"/>
              <a:pPr>
                <a:defRPr/>
              </a:pPr>
              <a:t>‹#›</a:t>
            </a:fld>
            <a:endParaRPr lang="fi-FI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49" r:id="rId11"/>
    <p:sldLayoutId id="2147483750" r:id="rId12"/>
  </p:sldLayoutIdLst>
  <p:timing>
    <p:tnLst>
      <p:par>
        <p:cTn id="1" dur="indefinite" restart="never" nodeType="tmRoot"/>
      </p:par>
    </p:tnLst>
  </p:timing>
  <p:hf hdr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4000" kern="1200">
          <a:solidFill>
            <a:schemeClr val="tx1"/>
          </a:solidFill>
          <a:latin typeface="Arial Black" pitchFamily="34" charset="0"/>
          <a:ea typeface="+mj-ea"/>
          <a:cs typeface="Arial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4000">
          <a:solidFill>
            <a:schemeClr val="tx1"/>
          </a:solidFill>
          <a:latin typeface="Arial Black" pitchFamily="34" charset="0"/>
          <a:cs typeface="Arial" charset="0"/>
        </a:defRPr>
      </a:lvl9pPr>
    </p:titleStyle>
    <p:bodyStyle>
      <a:lvl1pPr marL="342900" indent="-3429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000" kern="1200">
          <a:solidFill>
            <a:schemeClr val="tx1"/>
          </a:solidFill>
          <a:latin typeface="Arial"/>
          <a:ea typeface="+mn-ea"/>
          <a:cs typeface="Arial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Arial"/>
          <a:ea typeface="+mn-ea"/>
          <a:cs typeface="Arial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Arial"/>
          <a:ea typeface="+mn-ea"/>
          <a:cs typeface="Arial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Arial"/>
          <a:ea typeface="+mn-ea"/>
          <a:cs typeface="Arial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kern="1200">
          <a:solidFill>
            <a:schemeClr val="tx1"/>
          </a:solidFill>
          <a:latin typeface="Arial"/>
          <a:ea typeface="+mn-ea"/>
          <a:cs typeface="Arial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Otsikon paikkamerkki 1"/>
          <p:cNvSpPr>
            <a:spLocks noGrp="1"/>
          </p:cNvSpPr>
          <p:nvPr>
            <p:ph type="title"/>
          </p:nvPr>
        </p:nvSpPr>
        <p:spPr bwMode="auto"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perustyylejä naps.</a:t>
            </a:r>
          </a:p>
        </p:txBody>
      </p:sp>
      <p:sp>
        <p:nvSpPr>
          <p:cNvPr id="2051" name="Tekstin paikkamerkki 2"/>
          <p:cNvSpPr>
            <a:spLocks noGrp="1"/>
          </p:cNvSpPr>
          <p:nvPr>
            <p:ph type="body" idx="1"/>
          </p:nvPr>
        </p:nvSpPr>
        <p:spPr bwMode="auto"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fi-FI" altLang="fi-FI" smtClean="0"/>
              <a:t>Muokkaa tekstin perustyylejä napsauttamalla</a:t>
            </a:r>
          </a:p>
          <a:p>
            <a:pPr lvl="1"/>
            <a:r>
              <a:rPr lang="fi-FI" altLang="fi-FI" smtClean="0"/>
              <a:t>toinen taso</a:t>
            </a:r>
          </a:p>
          <a:p>
            <a:pPr lvl="2"/>
            <a:r>
              <a:rPr lang="fi-FI" altLang="fi-FI" smtClean="0"/>
              <a:t>kolmas taso</a:t>
            </a:r>
          </a:p>
          <a:p>
            <a:pPr lvl="3"/>
            <a:r>
              <a:rPr lang="fi-FI" altLang="fi-FI" smtClean="0"/>
              <a:t>neljäs taso</a:t>
            </a:r>
          </a:p>
          <a:p>
            <a:pPr lvl="4"/>
            <a:r>
              <a:rPr lang="fi-FI" altLang="fi-FI" smtClean="0"/>
              <a:t>viides taso</a:t>
            </a:r>
          </a:p>
        </p:txBody>
      </p:sp>
      <p:sp>
        <p:nvSpPr>
          <p:cNvPr id="4" name="Päivämäärän paikkamerkki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4513B5C2-7249-445E-8BD1-61194EB22B47}" type="datetime1">
              <a:rPr lang="fi-FI"/>
              <a:pPr>
                <a:defRPr/>
              </a:pPr>
              <a:t>14.2.2017</a:t>
            </a:fld>
            <a:endParaRPr lang="fi-FI"/>
          </a:p>
        </p:txBody>
      </p:sp>
      <p:sp>
        <p:nvSpPr>
          <p:cNvPr id="5" name="Alatunnisteen paikkamerkki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fi-FI"/>
          </a:p>
        </p:txBody>
      </p:sp>
      <p:sp>
        <p:nvSpPr>
          <p:cNvPr id="6" name="Dian numeron paikkamerkki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263D0B38-7982-4B6A-B6E4-E1BA6610AA0B}" type="slidenum">
              <a:rPr lang="fi-FI"/>
              <a:pPr>
                <a:defRPr/>
              </a:pPr>
              <a:t>‹#›</a:t>
            </a:fld>
            <a:endParaRPr lang="fi-FI"/>
          </a:p>
        </p:txBody>
      </p:sp>
      <p:sp>
        <p:nvSpPr>
          <p:cNvPr id="2055" name="Tekstiruutu 6"/>
          <p:cNvSpPr txBox="1">
            <a:spLocks noChangeArrowheads="1"/>
          </p:cNvSpPr>
          <p:nvPr/>
        </p:nvSpPr>
        <p:spPr bwMode="auto">
          <a:xfrm>
            <a:off x="6996114" y="-8335"/>
            <a:ext cx="184731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>
              <a:defRPr/>
            </a:pPr>
            <a:endParaRPr lang="fi-FI" smtClean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6" r:id="rId1"/>
    <p:sldLayoutId id="2147483737" r:id="rId2"/>
    <p:sldLayoutId id="2147483738" r:id="rId3"/>
    <p:sldLayoutId id="2147483739" r:id="rId4"/>
    <p:sldLayoutId id="2147483740" r:id="rId5"/>
    <p:sldLayoutId id="2147483741" r:id="rId6"/>
    <p:sldLayoutId id="2147483742" r:id="rId7"/>
    <p:sldLayoutId id="2147483743" r:id="rId8"/>
    <p:sldLayoutId id="2147483744" r:id="rId9"/>
    <p:sldLayoutId id="2147483745" r:id="rId10"/>
    <p:sldLayoutId id="2147483746" r:id="rId11"/>
    <p:sldLayoutId id="2147483747" r:id="rId12"/>
  </p:sldLayoutIdLst>
  <p:hf hdr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Arial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i-FI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7.jp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chart" Target="../charts/chart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karpathy.github.io/2015/05/21/rnn-effectiveness/" TargetMode="Externa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urn.fi/URN:NBN:fi:tty-201511241773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://urn.fi/URN:NBN:fi:tty-201511241773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github.com/fchollet/keras/blob/master/examples/lstm_text_generation.py" TargetMode="Externa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://tinyurl.com/no36azh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3.mp4"/><Relationship Id="rId1" Type="http://schemas.openxmlformats.org/officeDocument/2006/relationships/video" Target="NULL" TargetMode="External"/><Relationship Id="rId5" Type="http://schemas.openxmlformats.org/officeDocument/2006/relationships/hyperlink" Target="https://www.youtube.com/watch?v=8BFzu9m52sc" TargetMode="Externa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toronto.edu/~frossard/post/vgg16/" TargetMode="External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</a:t>
            </a:fld>
            <a:endParaRPr lang="fi-FI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1077913" y="2002180"/>
            <a:ext cx="7772400" cy="13822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 Black" pitchFamily="34" charset="0"/>
                <a:ea typeface="+mj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9pPr>
          </a:lstStyle>
          <a:p>
            <a:r>
              <a:rPr lang="fi-FI" smtClean="0"/>
              <a:t>Applications and Deep Learning State of the Art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2220973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Box 2"/>
          <p:cNvSpPr txBox="1">
            <a:spLocks noChangeArrowheads="1"/>
          </p:cNvSpPr>
          <p:nvPr/>
        </p:nvSpPr>
        <p:spPr bwMode="auto">
          <a:xfrm>
            <a:off x="591126" y="1416920"/>
            <a:ext cx="8321675" cy="420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fi-FI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0713" y="1199907"/>
            <a:ext cx="8229600" cy="3317081"/>
          </a:xfrm>
        </p:spPr>
        <p:txBody>
          <a:bodyPr/>
          <a:lstStyle/>
          <a:p>
            <a:endParaRPr lang="fi-FI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487739" y="4594378"/>
            <a:ext cx="3335337" cy="273844"/>
          </a:xfrm>
        </p:spPr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8821" y="4767508"/>
            <a:ext cx="679450" cy="273844"/>
          </a:xfrm>
        </p:spPr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10</a:t>
            </a:fld>
            <a:endParaRPr lang="fi-FI" dirty="0"/>
          </a:p>
        </p:txBody>
      </p:sp>
      <p:sp>
        <p:nvSpPr>
          <p:cNvPr id="7" name="Rectangle 1"/>
          <p:cNvSpPr txBox="1">
            <a:spLocks noChangeArrowheads="1"/>
          </p:cNvSpPr>
          <p:nvPr/>
        </p:nvSpPr>
        <p:spPr bwMode="auto">
          <a:xfrm>
            <a:off x="572076" y="126130"/>
            <a:ext cx="8221662" cy="1135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 kern="1200">
                <a:solidFill>
                  <a:schemeClr val="tx1"/>
                </a:solidFill>
                <a:latin typeface="Arial Black" pitchFamily="34" charset="0"/>
                <a:ea typeface="+mj-ea"/>
                <a:cs typeface="Arial"/>
              </a:defRPr>
            </a:lvl1pPr>
            <a:lvl2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2pPr>
            <a:lvl3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3pPr>
            <a:lvl4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4pPr>
            <a:lvl5pPr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5pPr>
            <a:lvl6pPr marL="4572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6pPr>
            <a:lvl7pPr marL="9144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7pPr>
            <a:lvl8pPr marL="13716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8pPr>
            <a:lvl9pPr marL="1828800" algn="l" defTabSz="457200" rtl="0" eaLnBrk="1" fontAlgn="base" hangingPunct="1">
              <a:spcBef>
                <a:spcPct val="0"/>
              </a:spcBef>
              <a:spcAft>
                <a:spcPct val="0"/>
              </a:spcAft>
              <a:defRPr sz="4000">
                <a:solidFill>
                  <a:schemeClr val="tx1"/>
                </a:solidFill>
                <a:latin typeface="Arial Black" pitchFamily="34" charset="0"/>
                <a:cs typeface="Arial" charset="0"/>
              </a:defRPr>
            </a:lvl9pPr>
          </a:lstStyle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altLang="fi-FI" b="1" dirty="0" smtClean="0"/>
              <a:t>Research at TUT</a:t>
            </a:r>
            <a:endParaRPr lang="en-US" altLang="fi-FI" b="1" dirty="0"/>
          </a:p>
        </p:txBody>
      </p:sp>
      <p:pic>
        <p:nvPicPr>
          <p:cNvPr id="9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88" t="37672" r="9599" b="28345"/>
          <a:stretch>
            <a:fillRect/>
          </a:stretch>
        </p:blipFill>
        <p:spPr bwMode="auto">
          <a:xfrm>
            <a:off x="755657" y="1666941"/>
            <a:ext cx="1965572" cy="565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047" t="49204"/>
          <a:stretch/>
        </p:blipFill>
        <p:spPr bwMode="auto">
          <a:xfrm>
            <a:off x="687156" y="3056435"/>
            <a:ext cx="2051546" cy="148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729144" y="1076709"/>
            <a:ext cx="73397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24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Images</a:t>
            </a:r>
            <a:r>
              <a:rPr lang="fi-FI" sz="2400" dirty="0" smtClean="0">
                <a:solidFill>
                  <a:schemeClr val="tx1"/>
                </a:solidFill>
                <a:latin typeface="Arial Black" panose="020B0A04020102020204" pitchFamily="34" charset="0"/>
              </a:rPr>
              <a:t>					Sound				   </a:t>
            </a:r>
            <a:r>
              <a:rPr lang="fi-FI" sz="2400" dirty="0" err="1" smtClean="0">
                <a:solidFill>
                  <a:schemeClr val="tx1"/>
                </a:solidFill>
                <a:latin typeface="Arial Black" panose="020B0A04020102020204" pitchFamily="34" charset="0"/>
              </a:rPr>
              <a:t>Text</a:t>
            </a:r>
            <a:endParaRPr lang="fi-FI" sz="2400" dirty="0">
              <a:solidFill>
                <a:schemeClr val="tx1"/>
              </a:solidFill>
              <a:latin typeface="Arial Black" panose="020B0A04020102020204" pitchFamily="34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6493" y="1485597"/>
            <a:ext cx="2201822" cy="1727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Content Placeholder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20355" y="1501196"/>
            <a:ext cx="2019954" cy="1541974"/>
          </a:xfrm>
          <a:prstGeom prst="rect">
            <a:avLst/>
          </a:prstGeom>
          <a:noFill/>
          <a:ln w="127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Explosion 1 15"/>
          <p:cNvSpPr/>
          <p:nvPr/>
        </p:nvSpPr>
        <p:spPr>
          <a:xfrm>
            <a:off x="6023489" y="4334415"/>
            <a:ext cx="1275811" cy="788796"/>
          </a:xfrm>
          <a:prstGeom prst="irregularSeal1">
            <a:avLst/>
          </a:prstGeom>
          <a:solidFill>
            <a:srgbClr val="FF0000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7" name="Rounded Rectangle 16"/>
          <p:cNvSpPr/>
          <p:nvPr/>
        </p:nvSpPr>
        <p:spPr>
          <a:xfrm>
            <a:off x="6905265" y="3562949"/>
            <a:ext cx="1381960" cy="327778"/>
          </a:xfrm>
          <a:prstGeom prst="roundRect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i-FI" dirty="0" err="1" smtClean="0"/>
              <a:t>Neural</a:t>
            </a:r>
            <a:r>
              <a:rPr lang="fi-FI" dirty="0" smtClean="0"/>
              <a:t> Net</a:t>
            </a:r>
            <a:endParaRPr lang="fi-FI" dirty="0"/>
          </a:p>
        </p:txBody>
      </p:sp>
      <p:sp>
        <p:nvSpPr>
          <p:cNvPr id="18" name="Down Arrow 17"/>
          <p:cNvSpPr/>
          <p:nvPr/>
        </p:nvSpPr>
        <p:spPr>
          <a:xfrm>
            <a:off x="7504499" y="3994939"/>
            <a:ext cx="225009" cy="4024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19" name="Down Arrow 18"/>
          <p:cNvSpPr/>
          <p:nvPr/>
        </p:nvSpPr>
        <p:spPr>
          <a:xfrm rot="19431580">
            <a:off x="7991306" y="3947038"/>
            <a:ext cx="273271" cy="458332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0" name="Down Arrow 19"/>
          <p:cNvSpPr/>
          <p:nvPr/>
        </p:nvSpPr>
        <p:spPr>
          <a:xfrm rot="2047766">
            <a:off x="7048731" y="3972221"/>
            <a:ext cx="239550" cy="429021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sp>
        <p:nvSpPr>
          <p:cNvPr id="21" name="TextBox 20"/>
          <p:cNvSpPr txBox="1"/>
          <p:nvPr/>
        </p:nvSpPr>
        <p:spPr>
          <a:xfrm>
            <a:off x="6116939" y="4539965"/>
            <a:ext cx="31470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b="1" dirty="0" err="1" smtClean="0">
                <a:solidFill>
                  <a:srgbClr val="FFFF00"/>
                </a:solidFill>
              </a:rPr>
              <a:t>Positive</a:t>
            </a:r>
            <a:r>
              <a:rPr lang="fi-FI" b="1" dirty="0" smtClean="0"/>
              <a:t>   Negative </a:t>
            </a:r>
            <a:r>
              <a:rPr lang="fi-FI" b="1" dirty="0" err="1" smtClean="0"/>
              <a:t>Neutral</a:t>
            </a:r>
            <a:endParaRPr lang="fi-FI" b="1" dirty="0"/>
          </a:p>
        </p:txBody>
      </p:sp>
      <p:sp>
        <p:nvSpPr>
          <p:cNvPr id="22" name="Down Arrow 21"/>
          <p:cNvSpPr/>
          <p:nvPr/>
        </p:nvSpPr>
        <p:spPr>
          <a:xfrm>
            <a:off x="7447665" y="3114907"/>
            <a:ext cx="225009" cy="402406"/>
          </a:xfrm>
          <a:prstGeom prst="down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i-FI"/>
          </a:p>
        </p:txBody>
      </p:sp>
      <p:graphicFrame>
        <p:nvGraphicFramePr>
          <p:cNvPr id="23" name="Content Placeholder 3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3798431"/>
              </p:ext>
            </p:extLst>
          </p:nvPr>
        </p:nvGraphicFramePr>
        <p:xfrm>
          <a:off x="3088830" y="3173539"/>
          <a:ext cx="2876851" cy="20647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cxnSp>
        <p:nvCxnSpPr>
          <p:cNvPr id="24" name="Straight Connector 23"/>
          <p:cNvCxnSpPr/>
          <p:nvPr/>
        </p:nvCxnSpPr>
        <p:spPr bwMode="auto">
          <a:xfrm>
            <a:off x="2905029" y="957984"/>
            <a:ext cx="0" cy="4892868"/>
          </a:xfrm>
          <a:prstGeom prst="line">
            <a:avLst/>
          </a:prstGeom>
          <a:ln w="38100"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/>
          <p:cNvCxnSpPr/>
          <p:nvPr/>
        </p:nvCxnSpPr>
        <p:spPr bwMode="auto">
          <a:xfrm>
            <a:off x="6035531" y="957984"/>
            <a:ext cx="0" cy="4892868"/>
          </a:xfrm>
          <a:prstGeom prst="line">
            <a:avLst/>
          </a:prstGeom>
          <a:ln w="38100">
            <a:headEnd type="none" w="med" len="med"/>
            <a:tailEnd type="none" w="med" len="med"/>
          </a:ln>
          <a:ex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2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076" y="2359069"/>
            <a:ext cx="2149154" cy="537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450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367110" y="956750"/>
            <a:ext cx="8483203" cy="31551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19100" indent="-314325"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1pPr>
            <a:lvl2pPr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defTabSz="45720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tabLst>
                <a:tab pos="419100" algn="l"/>
                <a:tab pos="876300" algn="l"/>
                <a:tab pos="1333500" algn="l"/>
                <a:tab pos="1790700" algn="l"/>
                <a:tab pos="2247900" algn="l"/>
                <a:tab pos="2705100" algn="l"/>
                <a:tab pos="3162300" algn="l"/>
                <a:tab pos="3619500" algn="l"/>
                <a:tab pos="4076700" algn="l"/>
                <a:tab pos="4533900" algn="l"/>
                <a:tab pos="4991100" algn="l"/>
                <a:tab pos="5448300" algn="l"/>
                <a:tab pos="5905500" algn="l"/>
                <a:tab pos="6362700" algn="l"/>
                <a:tab pos="6819900" algn="l"/>
                <a:tab pos="7277100" algn="l"/>
                <a:tab pos="7734300" algn="l"/>
                <a:tab pos="8191500" algn="l"/>
                <a:tab pos="8648700" algn="l"/>
                <a:tab pos="9105900" algn="l"/>
                <a:tab pos="9563100" algn="l"/>
              </a:tabLst>
              <a:defRPr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>
              <a:spcAft>
                <a:spcPts val="1069"/>
              </a:spcAft>
              <a:buSzPct val="45000"/>
              <a:buFont typeface="Wingdings" charset="2"/>
              <a:buChar char=""/>
              <a:defRPr/>
            </a:pPr>
            <a:r>
              <a:rPr lang="fi-FI" altLang="fi-FI" sz="2400" dirty="0"/>
              <a:t>TUT </a:t>
            </a:r>
            <a:r>
              <a:rPr lang="fi-FI" altLang="fi-FI" sz="2400" dirty="0" err="1"/>
              <a:t>has</a:t>
            </a:r>
            <a:r>
              <a:rPr lang="fi-FI" altLang="fi-FI" sz="2400" dirty="0"/>
              <a:t> </a:t>
            </a:r>
            <a:r>
              <a:rPr lang="fi-FI" altLang="fi-FI" sz="2400" dirty="0" err="1"/>
              <a:t>studied</a:t>
            </a:r>
            <a:r>
              <a:rPr lang="fi-FI" altLang="fi-FI" sz="2400" dirty="0"/>
              <a:t> </a:t>
            </a:r>
            <a:r>
              <a:rPr lang="fi-FI" altLang="fi-FI" sz="2400" dirty="0" err="1"/>
              <a:t>shallow</a:t>
            </a:r>
            <a:r>
              <a:rPr lang="fi-FI" altLang="fi-FI" sz="2400" dirty="0"/>
              <a:t> </a:t>
            </a:r>
            <a:r>
              <a:rPr lang="fi-FI" altLang="fi-FI" sz="2400" dirty="0" err="1"/>
              <a:t>convolutional</a:t>
            </a:r>
            <a:r>
              <a:rPr lang="fi-FI" altLang="fi-FI" sz="2400" dirty="0"/>
              <a:t> </a:t>
            </a:r>
            <a:r>
              <a:rPr lang="fi-FI" altLang="fi-FI" sz="2400" dirty="0" err="1"/>
              <a:t>architectures</a:t>
            </a:r>
            <a:r>
              <a:rPr lang="fi-FI" altLang="fi-FI" sz="2400" dirty="0"/>
              <a:t> for </a:t>
            </a:r>
            <a:r>
              <a:rPr lang="fi-FI" altLang="fi-FI" sz="2400" dirty="0" err="1"/>
              <a:t>fast</a:t>
            </a:r>
            <a:r>
              <a:rPr lang="fi-FI" altLang="fi-FI" sz="2400" dirty="0"/>
              <a:t>/</a:t>
            </a:r>
            <a:r>
              <a:rPr lang="fi-FI" altLang="fi-FI" sz="2400" dirty="0" err="1"/>
              <a:t>real</a:t>
            </a:r>
            <a:r>
              <a:rPr lang="fi-FI" altLang="fi-FI" sz="2400" dirty="0"/>
              <a:t> </a:t>
            </a:r>
            <a:r>
              <a:rPr lang="fi-FI" altLang="fi-FI" sz="2400" dirty="0" err="1"/>
              <a:t>time</a:t>
            </a:r>
            <a:r>
              <a:rPr lang="fi-FI" altLang="fi-FI" sz="2400" dirty="0"/>
              <a:t> </a:t>
            </a:r>
            <a:r>
              <a:rPr lang="fi-FI" altLang="fi-FI" sz="2400" dirty="0" err="1"/>
              <a:t>detection</a:t>
            </a:r>
            <a:r>
              <a:rPr lang="fi-FI" altLang="fi-FI" sz="2400" dirty="0"/>
              <a:t> </a:t>
            </a:r>
            <a:r>
              <a:rPr lang="fi-FI" altLang="fi-FI" sz="2400" dirty="0" err="1"/>
              <a:t>tasks</a:t>
            </a:r>
            <a:endParaRPr lang="fi-FI" altLang="fi-FI" sz="2400" dirty="0"/>
          </a:p>
          <a:p>
            <a:pPr>
              <a:spcAft>
                <a:spcPts val="1069"/>
              </a:spcAft>
              <a:buSzPct val="45000"/>
              <a:buFont typeface="Wingdings" charset="2"/>
              <a:buChar char=""/>
              <a:defRPr/>
            </a:pPr>
            <a:r>
              <a:rPr lang="fi-FI" altLang="fi-FI" sz="2400" dirty="0"/>
              <a:t>For </a:t>
            </a:r>
            <a:r>
              <a:rPr lang="fi-FI" altLang="fi-FI" sz="2400" dirty="0" err="1"/>
              <a:t>example</a:t>
            </a:r>
            <a:r>
              <a:rPr lang="fi-FI" altLang="fi-FI" sz="2400" dirty="0"/>
              <a:t>, </a:t>
            </a:r>
            <a:r>
              <a:rPr lang="fi-FI" altLang="fi-FI" sz="2400" dirty="0" err="1"/>
              <a:t>Automatic</a:t>
            </a:r>
            <a:r>
              <a:rPr lang="fi-FI" altLang="fi-FI" sz="2400" dirty="0"/>
              <a:t> </a:t>
            </a:r>
            <a:r>
              <a:rPr lang="fi-FI" altLang="fi-FI" sz="2400" dirty="0" err="1"/>
              <a:t>Car</a:t>
            </a:r>
            <a:r>
              <a:rPr lang="fi-FI" altLang="fi-FI" sz="2400" dirty="0"/>
              <a:t> </a:t>
            </a:r>
            <a:r>
              <a:rPr lang="fi-FI" altLang="fi-FI" sz="2400" dirty="0" err="1"/>
              <a:t>Type</a:t>
            </a:r>
            <a:r>
              <a:rPr lang="fi-FI" altLang="fi-FI" sz="2400" dirty="0"/>
              <a:t> </a:t>
            </a:r>
            <a:r>
              <a:rPr lang="fi-FI" altLang="fi-FI" sz="2400" dirty="0" err="1"/>
              <a:t>Detection</a:t>
            </a:r>
            <a:r>
              <a:rPr lang="fi-FI" altLang="fi-FI" sz="2400" dirty="0"/>
              <a:t> </a:t>
            </a:r>
            <a:r>
              <a:rPr lang="fi-FI" altLang="fi-FI" sz="2400" dirty="0" err="1"/>
              <a:t>from</a:t>
            </a:r>
            <a:r>
              <a:rPr lang="fi-FI" altLang="fi-FI" sz="2400" dirty="0"/>
              <a:t> Picture: </a:t>
            </a:r>
            <a:r>
              <a:rPr lang="fi-FI" altLang="fi-FI" sz="2400" b="1" dirty="0"/>
              <a:t>Van, </a:t>
            </a:r>
            <a:r>
              <a:rPr lang="fi-FI" altLang="fi-FI" sz="2400" b="1" dirty="0" err="1"/>
              <a:t>Bus</a:t>
            </a:r>
            <a:r>
              <a:rPr lang="fi-FI" altLang="fi-FI" sz="2400" b="1" dirty="0"/>
              <a:t>, </a:t>
            </a:r>
            <a:r>
              <a:rPr lang="fi-FI" altLang="fi-FI" sz="2400" b="1" dirty="0" err="1"/>
              <a:t>Truck</a:t>
            </a:r>
            <a:r>
              <a:rPr lang="fi-FI" altLang="fi-FI" sz="2400" b="1" dirty="0"/>
              <a:t> </a:t>
            </a:r>
            <a:r>
              <a:rPr lang="fi-FI" altLang="fi-FI" sz="2400" dirty="0" err="1"/>
              <a:t>or</a:t>
            </a:r>
            <a:r>
              <a:rPr lang="fi-FI" altLang="fi-FI" sz="2400" dirty="0"/>
              <a:t> </a:t>
            </a:r>
            <a:r>
              <a:rPr lang="fi-FI" altLang="fi-FI" sz="2400" b="1" dirty="0" err="1"/>
              <a:t>Normal</a:t>
            </a:r>
            <a:r>
              <a:rPr lang="fi-FI" altLang="fi-FI" sz="2400" b="1" dirty="0"/>
              <a:t> </a:t>
            </a:r>
            <a:r>
              <a:rPr lang="fi-FI" altLang="fi-FI" sz="2400" b="1" dirty="0" err="1"/>
              <a:t>Vehicle</a:t>
            </a:r>
            <a:endParaRPr lang="fi-FI" altLang="fi-FI" sz="2400" dirty="0"/>
          </a:p>
          <a:p>
            <a:pPr>
              <a:spcAft>
                <a:spcPts val="1069"/>
              </a:spcAft>
              <a:buSzPct val="45000"/>
              <a:buFont typeface="Wingdings" charset="2"/>
              <a:buChar char=""/>
              <a:defRPr/>
            </a:pPr>
            <a:r>
              <a:rPr lang="fi-FI" altLang="fi-FI" sz="2400" dirty="0">
                <a:cs typeface="Arial" charset="0"/>
              </a:rPr>
              <a:t>The </a:t>
            </a:r>
            <a:r>
              <a:rPr lang="fi-FI" altLang="fi-FI" sz="2400" dirty="0" err="1">
                <a:cs typeface="Arial" charset="0"/>
              </a:rPr>
              <a:t>network</a:t>
            </a:r>
            <a:r>
              <a:rPr lang="fi-FI" altLang="fi-FI" sz="2400" dirty="0">
                <a:cs typeface="Arial" charset="0"/>
              </a:rPr>
              <a:t> </a:t>
            </a:r>
            <a:r>
              <a:rPr lang="fi-FI" altLang="fi-FI" sz="2400" dirty="0" err="1">
                <a:cs typeface="Arial" charset="0"/>
              </a:rPr>
              <a:t>recognizes</a:t>
            </a:r>
            <a:r>
              <a:rPr lang="fi-FI" altLang="fi-FI" sz="2400" dirty="0">
                <a:cs typeface="Arial" charset="0"/>
              </a:rPr>
              <a:t> the </a:t>
            </a:r>
            <a:r>
              <a:rPr lang="fi-FI" altLang="fi-FI" sz="2400" dirty="0" err="1">
                <a:cs typeface="Arial" charset="0"/>
              </a:rPr>
              <a:t>car</a:t>
            </a:r>
            <a:r>
              <a:rPr lang="fi-FI" altLang="fi-FI" sz="2400" dirty="0">
                <a:cs typeface="Arial" charset="0"/>
              </a:rPr>
              <a:t> </a:t>
            </a:r>
            <a:r>
              <a:rPr lang="fi-FI" altLang="fi-FI" sz="2400" dirty="0" err="1">
                <a:cs typeface="Arial" charset="0"/>
              </a:rPr>
              <a:t>type</a:t>
            </a:r>
            <a:r>
              <a:rPr lang="fi-FI" altLang="fi-FI" sz="2400" dirty="0">
                <a:cs typeface="Arial" charset="0"/>
              </a:rPr>
              <a:t> (4 </a:t>
            </a:r>
            <a:r>
              <a:rPr lang="fi-FI" altLang="fi-FI" sz="2400" dirty="0" err="1">
                <a:cs typeface="Arial" charset="0"/>
              </a:rPr>
              <a:t>classes</a:t>
            </a:r>
            <a:r>
              <a:rPr lang="fi-FI" altLang="fi-FI" sz="2400" dirty="0">
                <a:cs typeface="Arial" charset="0"/>
              </a:rPr>
              <a:t>) with 98% </a:t>
            </a:r>
            <a:r>
              <a:rPr lang="fi-FI" altLang="fi-FI" sz="2400" dirty="0" err="1">
                <a:cs typeface="Arial" charset="0"/>
              </a:rPr>
              <a:t>accuracy</a:t>
            </a:r>
            <a:r>
              <a:rPr lang="fi-FI" altLang="fi-FI" sz="2400" dirty="0">
                <a:cs typeface="Arial" charset="0"/>
              </a:rPr>
              <a:t> (13 000 </a:t>
            </a:r>
            <a:r>
              <a:rPr lang="fi-FI" altLang="fi-FI" sz="2400" dirty="0" err="1">
                <a:cs typeface="Arial" charset="0"/>
              </a:rPr>
              <a:t>images</a:t>
            </a:r>
            <a:r>
              <a:rPr lang="fi-FI" altLang="fi-FI" sz="2400" dirty="0">
                <a:cs typeface="Arial" charset="0"/>
              </a:rPr>
              <a:t>).</a:t>
            </a:r>
          </a:p>
          <a:p>
            <a:pPr marL="316706">
              <a:spcAft>
                <a:spcPts val="1069"/>
              </a:spcAft>
              <a:buSzPct val="45000"/>
              <a:defRPr/>
            </a:pPr>
            <a:endParaRPr lang="fi-FI" altLang="fi-FI" sz="2400" b="1" dirty="0">
              <a:cs typeface="Arial" charset="0"/>
            </a:endParaRPr>
          </a:p>
        </p:txBody>
      </p:sp>
      <p:sp>
        <p:nvSpPr>
          <p:cNvPr id="14339" name="Title 1"/>
          <p:cNvSpPr>
            <a:spLocks noGrp="1"/>
          </p:cNvSpPr>
          <p:nvPr>
            <p:ph type="title"/>
          </p:nvPr>
        </p:nvSpPr>
        <p:spPr>
          <a:xfrm>
            <a:off x="620713" y="242917"/>
            <a:ext cx="8229600" cy="857250"/>
          </a:xfrm>
        </p:spPr>
        <p:txBody>
          <a:bodyPr/>
          <a:lstStyle/>
          <a:p>
            <a:r>
              <a:rPr lang="fi-FI" altLang="fi-FI" dirty="0" err="1" smtClean="0">
                <a:cs typeface="Arial" panose="020B0604020202020204" pitchFamily="34" charset="0"/>
              </a:rPr>
              <a:t>Example</a:t>
            </a:r>
            <a:r>
              <a:rPr lang="fi-FI" altLang="fi-FI" dirty="0" smtClean="0">
                <a:cs typeface="Arial" panose="020B0604020202020204" pitchFamily="34" charset="0"/>
              </a:rPr>
              <a:t> case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9749" y="3593278"/>
            <a:ext cx="5362575" cy="15025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12990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2"/>
          <p:cNvSpPr>
            <a:spLocks noGrp="1"/>
          </p:cNvSpPr>
          <p:nvPr>
            <p:ph type="title"/>
          </p:nvPr>
        </p:nvSpPr>
        <p:spPr>
          <a:xfrm>
            <a:off x="509201" y="195728"/>
            <a:ext cx="8229600" cy="857250"/>
          </a:xfrm>
        </p:spPr>
        <p:txBody>
          <a:bodyPr/>
          <a:lstStyle/>
          <a:p>
            <a:r>
              <a:rPr lang="en-US" altLang="fi-FI" dirty="0" smtClean="0">
                <a:cs typeface="Arial" panose="020B0604020202020204" pitchFamily="34" charset="0"/>
              </a:rPr>
              <a:t>Components of the Network</a:t>
            </a:r>
            <a:endParaRPr lang="fi-FI" altLang="fi-FI" dirty="0" smtClean="0">
              <a:cs typeface="Arial" panose="020B0604020202020204" pitchFamily="34" charset="0"/>
            </a:endParaRPr>
          </a:p>
        </p:txBody>
      </p:sp>
      <p:sp>
        <p:nvSpPr>
          <p:cNvPr id="15363" name="Text Box 2"/>
          <p:cNvSpPr txBox="1">
            <a:spLocks noChangeArrowheads="1"/>
          </p:cNvSpPr>
          <p:nvPr/>
        </p:nvSpPr>
        <p:spPr bwMode="auto">
          <a:xfrm>
            <a:off x="1397794" y="1554957"/>
            <a:ext cx="7148513" cy="348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i-FI" altLang="fi-FI" sz="1350"/>
          </a:p>
        </p:txBody>
      </p:sp>
      <p:sp>
        <p:nvSpPr>
          <p:cNvPr id="15364" name="Text Box 3"/>
          <p:cNvSpPr txBox="1">
            <a:spLocks noChangeArrowheads="1"/>
          </p:cNvSpPr>
          <p:nvPr/>
        </p:nvSpPr>
        <p:spPr bwMode="auto">
          <a:xfrm>
            <a:off x="1279922" y="1170385"/>
            <a:ext cx="7148513" cy="34837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endParaRPr lang="fi-FI" altLang="fi-FI" sz="1350"/>
          </a:p>
        </p:txBody>
      </p:sp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462" y="1151930"/>
            <a:ext cx="3927872" cy="3520678"/>
          </a:xfrm>
          <a:prstGeom prst="rect">
            <a:avLst/>
          </a:prstGeom>
          <a:noFill/>
          <a:ln w="9360">
            <a:solidFill>
              <a:srgbClr val="3465A4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15366" name="Text Box 5"/>
          <p:cNvSpPr txBox="1">
            <a:spLocks noChangeArrowheads="1"/>
          </p:cNvSpPr>
          <p:nvPr/>
        </p:nvSpPr>
        <p:spPr bwMode="auto">
          <a:xfrm>
            <a:off x="4917688" y="1170385"/>
            <a:ext cx="4059043" cy="31301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>
            <a:lvl1pPr marL="414338" indent="-3095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14338" algn="l"/>
                <a:tab pos="871538" algn="l"/>
                <a:tab pos="1328738" algn="l"/>
                <a:tab pos="1785938" algn="l"/>
                <a:tab pos="2243138" algn="l"/>
                <a:tab pos="2700338" algn="l"/>
                <a:tab pos="3157538" algn="l"/>
                <a:tab pos="3614738" algn="l"/>
                <a:tab pos="4071938" algn="l"/>
                <a:tab pos="4529138" algn="l"/>
                <a:tab pos="4986338" algn="l"/>
                <a:tab pos="5443538" algn="l"/>
                <a:tab pos="5900738" algn="l"/>
                <a:tab pos="6357938" algn="l"/>
                <a:tab pos="6815138" algn="l"/>
                <a:tab pos="7272338" algn="l"/>
                <a:tab pos="7729538" algn="l"/>
                <a:tab pos="8186738" algn="l"/>
                <a:tab pos="8643938" algn="l"/>
                <a:tab pos="9101138" algn="l"/>
                <a:tab pos="9558338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14338" algn="l"/>
                <a:tab pos="871538" algn="l"/>
                <a:tab pos="1328738" algn="l"/>
                <a:tab pos="1785938" algn="l"/>
                <a:tab pos="2243138" algn="l"/>
                <a:tab pos="2700338" algn="l"/>
                <a:tab pos="3157538" algn="l"/>
                <a:tab pos="3614738" algn="l"/>
                <a:tab pos="4071938" algn="l"/>
                <a:tab pos="4529138" algn="l"/>
                <a:tab pos="4986338" algn="l"/>
                <a:tab pos="5443538" algn="l"/>
                <a:tab pos="5900738" algn="l"/>
                <a:tab pos="6357938" algn="l"/>
                <a:tab pos="6815138" algn="l"/>
                <a:tab pos="7272338" algn="l"/>
                <a:tab pos="7729538" algn="l"/>
                <a:tab pos="8186738" algn="l"/>
                <a:tab pos="8643938" algn="l"/>
                <a:tab pos="9101138" algn="l"/>
                <a:tab pos="9558338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14338" algn="l"/>
                <a:tab pos="871538" algn="l"/>
                <a:tab pos="1328738" algn="l"/>
                <a:tab pos="1785938" algn="l"/>
                <a:tab pos="2243138" algn="l"/>
                <a:tab pos="2700338" algn="l"/>
                <a:tab pos="3157538" algn="l"/>
                <a:tab pos="3614738" algn="l"/>
                <a:tab pos="4071938" algn="l"/>
                <a:tab pos="4529138" algn="l"/>
                <a:tab pos="4986338" algn="l"/>
                <a:tab pos="5443538" algn="l"/>
                <a:tab pos="5900738" algn="l"/>
                <a:tab pos="6357938" algn="l"/>
                <a:tab pos="6815138" algn="l"/>
                <a:tab pos="7272338" algn="l"/>
                <a:tab pos="7729538" algn="l"/>
                <a:tab pos="8186738" algn="l"/>
                <a:tab pos="8643938" algn="l"/>
                <a:tab pos="9101138" algn="l"/>
                <a:tab pos="9558338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14338" algn="l"/>
                <a:tab pos="871538" algn="l"/>
                <a:tab pos="1328738" algn="l"/>
                <a:tab pos="1785938" algn="l"/>
                <a:tab pos="2243138" algn="l"/>
                <a:tab pos="2700338" algn="l"/>
                <a:tab pos="3157538" algn="l"/>
                <a:tab pos="3614738" algn="l"/>
                <a:tab pos="4071938" algn="l"/>
                <a:tab pos="4529138" algn="l"/>
                <a:tab pos="4986338" algn="l"/>
                <a:tab pos="5443538" algn="l"/>
                <a:tab pos="5900738" algn="l"/>
                <a:tab pos="6357938" algn="l"/>
                <a:tab pos="6815138" algn="l"/>
                <a:tab pos="7272338" algn="l"/>
                <a:tab pos="7729538" algn="l"/>
                <a:tab pos="8186738" algn="l"/>
                <a:tab pos="8643938" algn="l"/>
                <a:tab pos="9101138" algn="l"/>
                <a:tab pos="9558338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14338" algn="l"/>
                <a:tab pos="871538" algn="l"/>
                <a:tab pos="1328738" algn="l"/>
                <a:tab pos="1785938" algn="l"/>
                <a:tab pos="2243138" algn="l"/>
                <a:tab pos="2700338" algn="l"/>
                <a:tab pos="3157538" algn="l"/>
                <a:tab pos="3614738" algn="l"/>
                <a:tab pos="4071938" algn="l"/>
                <a:tab pos="4529138" algn="l"/>
                <a:tab pos="4986338" algn="l"/>
                <a:tab pos="5443538" algn="l"/>
                <a:tab pos="5900738" algn="l"/>
                <a:tab pos="6357938" algn="l"/>
                <a:tab pos="6815138" algn="l"/>
                <a:tab pos="7272338" algn="l"/>
                <a:tab pos="7729538" algn="l"/>
                <a:tab pos="8186738" algn="l"/>
                <a:tab pos="8643938" algn="l"/>
                <a:tab pos="9101138" algn="l"/>
                <a:tab pos="9558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14338" algn="l"/>
                <a:tab pos="871538" algn="l"/>
                <a:tab pos="1328738" algn="l"/>
                <a:tab pos="1785938" algn="l"/>
                <a:tab pos="2243138" algn="l"/>
                <a:tab pos="2700338" algn="l"/>
                <a:tab pos="3157538" algn="l"/>
                <a:tab pos="3614738" algn="l"/>
                <a:tab pos="4071938" algn="l"/>
                <a:tab pos="4529138" algn="l"/>
                <a:tab pos="4986338" algn="l"/>
                <a:tab pos="5443538" algn="l"/>
                <a:tab pos="5900738" algn="l"/>
                <a:tab pos="6357938" algn="l"/>
                <a:tab pos="6815138" algn="l"/>
                <a:tab pos="7272338" algn="l"/>
                <a:tab pos="7729538" algn="l"/>
                <a:tab pos="8186738" algn="l"/>
                <a:tab pos="8643938" algn="l"/>
                <a:tab pos="9101138" algn="l"/>
                <a:tab pos="9558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14338" algn="l"/>
                <a:tab pos="871538" algn="l"/>
                <a:tab pos="1328738" algn="l"/>
                <a:tab pos="1785938" algn="l"/>
                <a:tab pos="2243138" algn="l"/>
                <a:tab pos="2700338" algn="l"/>
                <a:tab pos="3157538" algn="l"/>
                <a:tab pos="3614738" algn="l"/>
                <a:tab pos="4071938" algn="l"/>
                <a:tab pos="4529138" algn="l"/>
                <a:tab pos="4986338" algn="l"/>
                <a:tab pos="5443538" algn="l"/>
                <a:tab pos="5900738" algn="l"/>
                <a:tab pos="6357938" algn="l"/>
                <a:tab pos="6815138" algn="l"/>
                <a:tab pos="7272338" algn="l"/>
                <a:tab pos="7729538" algn="l"/>
                <a:tab pos="8186738" algn="l"/>
                <a:tab pos="8643938" algn="l"/>
                <a:tab pos="9101138" algn="l"/>
                <a:tab pos="9558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14338" algn="l"/>
                <a:tab pos="871538" algn="l"/>
                <a:tab pos="1328738" algn="l"/>
                <a:tab pos="1785938" algn="l"/>
                <a:tab pos="2243138" algn="l"/>
                <a:tab pos="2700338" algn="l"/>
                <a:tab pos="3157538" algn="l"/>
                <a:tab pos="3614738" algn="l"/>
                <a:tab pos="4071938" algn="l"/>
                <a:tab pos="4529138" algn="l"/>
                <a:tab pos="4986338" algn="l"/>
                <a:tab pos="5443538" algn="l"/>
                <a:tab pos="5900738" algn="l"/>
                <a:tab pos="6357938" algn="l"/>
                <a:tab pos="6815138" algn="l"/>
                <a:tab pos="7272338" algn="l"/>
                <a:tab pos="7729538" algn="l"/>
                <a:tab pos="8186738" algn="l"/>
                <a:tab pos="8643938" algn="l"/>
                <a:tab pos="9101138" algn="l"/>
                <a:tab pos="9558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14338" algn="l"/>
                <a:tab pos="871538" algn="l"/>
                <a:tab pos="1328738" algn="l"/>
                <a:tab pos="1785938" algn="l"/>
                <a:tab pos="2243138" algn="l"/>
                <a:tab pos="2700338" algn="l"/>
                <a:tab pos="3157538" algn="l"/>
                <a:tab pos="3614738" algn="l"/>
                <a:tab pos="4071938" algn="l"/>
                <a:tab pos="4529138" algn="l"/>
                <a:tab pos="4986338" algn="l"/>
                <a:tab pos="5443538" algn="l"/>
                <a:tab pos="5900738" algn="l"/>
                <a:tab pos="6357938" algn="l"/>
                <a:tab pos="6815138" algn="l"/>
                <a:tab pos="7272338" algn="l"/>
                <a:tab pos="7729538" algn="l"/>
                <a:tab pos="8186738" algn="l"/>
                <a:tab pos="8643938" algn="l"/>
                <a:tab pos="9101138" algn="l"/>
                <a:tab pos="9558338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spcAft>
                <a:spcPts val="1069"/>
              </a:spcAft>
              <a:buSzPct val="45000"/>
              <a:buFont typeface="Wingdings" panose="05000000000000000000" pitchFamily="2" charset="2"/>
              <a:buChar char=""/>
            </a:pPr>
            <a:r>
              <a:rPr lang="fi-FI" altLang="fi-FI" sz="2400" b="1" dirty="0" err="1">
                <a:solidFill>
                  <a:srgbClr val="000000"/>
                </a:solidFill>
                <a:cs typeface="Droid Sans Fallback" charset="0"/>
              </a:rPr>
              <a:t>Convolution</a:t>
            </a:r>
            <a:r>
              <a:rPr lang="fi-FI" altLang="fi-FI" sz="2400" dirty="0">
                <a:solidFill>
                  <a:srgbClr val="000000"/>
                </a:solidFill>
                <a:cs typeface="Droid Sans Fallback" charset="0"/>
              </a:rPr>
              <a:t>: 5x5 </a:t>
            </a:r>
            <a:r>
              <a:rPr lang="fi-FI" altLang="fi-FI" sz="2400" dirty="0" err="1">
                <a:solidFill>
                  <a:srgbClr val="000000"/>
                </a:solidFill>
                <a:cs typeface="Droid Sans Fallback" charset="0"/>
              </a:rPr>
              <a:t>window</a:t>
            </a:r>
            <a:endParaRPr lang="fi-FI" altLang="fi-FI" sz="2400" dirty="0">
              <a:solidFill>
                <a:srgbClr val="000000"/>
              </a:solidFill>
              <a:cs typeface="Droid Sans Fallback" charset="0"/>
            </a:endParaRPr>
          </a:p>
          <a:p>
            <a:pPr>
              <a:spcBef>
                <a:spcPct val="0"/>
              </a:spcBef>
              <a:spcAft>
                <a:spcPts val="1069"/>
              </a:spcAft>
              <a:buSzPct val="45000"/>
              <a:buFont typeface="Wingdings" panose="05000000000000000000" pitchFamily="2" charset="2"/>
              <a:buChar char=""/>
            </a:pPr>
            <a:r>
              <a:rPr lang="fi-FI" altLang="fi-FI" sz="2400" b="1" dirty="0" err="1">
                <a:solidFill>
                  <a:srgbClr val="000000"/>
                </a:solidFill>
                <a:cs typeface="Droid Sans Fallback" charset="0"/>
              </a:rPr>
              <a:t>Maxpooling</a:t>
            </a:r>
            <a:r>
              <a:rPr lang="fi-FI" altLang="fi-FI" sz="2400" dirty="0">
                <a:solidFill>
                  <a:srgbClr val="000000"/>
                </a:solidFill>
                <a:cs typeface="Droid Sans Fallback" charset="0"/>
              </a:rPr>
              <a:t>: 2x2 </a:t>
            </a:r>
            <a:r>
              <a:rPr lang="fi-FI" altLang="fi-FI" sz="2400" dirty="0" err="1">
                <a:solidFill>
                  <a:srgbClr val="000000"/>
                </a:solidFill>
                <a:cs typeface="Droid Sans Fallback" charset="0"/>
              </a:rPr>
              <a:t>downsampling</a:t>
            </a:r>
            <a:r>
              <a:rPr lang="fi-FI" altLang="fi-FI" sz="2400" dirty="0">
                <a:solidFill>
                  <a:srgbClr val="000000"/>
                </a:solidFill>
                <a:cs typeface="Droid Sans Fallback" charset="0"/>
              </a:rPr>
              <a:t> </a:t>
            </a:r>
            <a:r>
              <a:rPr lang="fi-FI" altLang="fi-FI" sz="2400" dirty="0" err="1">
                <a:solidFill>
                  <a:srgbClr val="000000"/>
                </a:solidFill>
                <a:cs typeface="Droid Sans Fallback" charset="0"/>
              </a:rPr>
              <a:t>with</a:t>
            </a:r>
            <a:r>
              <a:rPr lang="fi-FI" altLang="fi-FI" sz="2400" dirty="0">
                <a:solidFill>
                  <a:srgbClr val="000000"/>
                </a:solidFill>
                <a:cs typeface="Droid Sans Fallback" charset="0"/>
              </a:rPr>
              <a:t> </a:t>
            </a:r>
            <a:r>
              <a:rPr lang="fi-FI" altLang="fi-FI" sz="2400" dirty="0" err="1">
                <a:solidFill>
                  <a:srgbClr val="000000"/>
                </a:solidFill>
                <a:cs typeface="Droid Sans Fallback" charset="0"/>
              </a:rPr>
              <a:t>the</a:t>
            </a:r>
            <a:r>
              <a:rPr lang="fi-FI" altLang="fi-FI" sz="2400" dirty="0">
                <a:solidFill>
                  <a:srgbClr val="000000"/>
                </a:solidFill>
                <a:cs typeface="Droid Sans Fallback" charset="0"/>
              </a:rPr>
              <a:t> </a:t>
            </a:r>
            <a:r>
              <a:rPr lang="fi-FI" altLang="fi-FI" sz="2400" dirty="0" err="1">
                <a:solidFill>
                  <a:srgbClr val="000000"/>
                </a:solidFill>
                <a:cs typeface="Droid Sans Fallback" charset="0"/>
              </a:rPr>
              <a:t>maximum</a:t>
            </a:r>
            <a:endParaRPr lang="fi-FI" altLang="fi-FI" sz="2400" dirty="0">
              <a:solidFill>
                <a:srgbClr val="000000"/>
              </a:solidFill>
              <a:cs typeface="Droid Sans Fallback" charset="0"/>
            </a:endParaRPr>
          </a:p>
          <a:p>
            <a:pPr>
              <a:spcBef>
                <a:spcPct val="0"/>
              </a:spcBef>
              <a:spcAft>
                <a:spcPts val="1069"/>
              </a:spcAft>
              <a:buSzPct val="45000"/>
              <a:buFont typeface="Wingdings" panose="05000000000000000000" pitchFamily="2" charset="2"/>
              <a:buChar char=""/>
            </a:pPr>
            <a:r>
              <a:rPr lang="fi-FI" altLang="fi-FI" sz="2400" b="1" dirty="0" err="1">
                <a:solidFill>
                  <a:srgbClr val="000000"/>
                </a:solidFill>
                <a:cs typeface="Droid Sans Fallback" charset="0"/>
              </a:rPr>
              <a:t>Relu</a:t>
            </a:r>
            <a:r>
              <a:rPr lang="fi-FI" altLang="fi-FI" sz="2400" dirty="0">
                <a:solidFill>
                  <a:srgbClr val="000000"/>
                </a:solidFill>
                <a:cs typeface="Droid Sans Fallback" charset="0"/>
              </a:rPr>
              <a:t>: </a:t>
            </a:r>
            <a:r>
              <a:rPr lang="fi-FI" altLang="fi-FI" sz="2400" dirty="0" err="1">
                <a:solidFill>
                  <a:srgbClr val="000000"/>
                </a:solidFill>
                <a:cs typeface="Droid Sans Fallback" charset="0"/>
              </a:rPr>
              <a:t>max</a:t>
            </a:r>
            <a:r>
              <a:rPr lang="fi-FI" altLang="fi-FI" sz="2400" dirty="0">
                <a:solidFill>
                  <a:srgbClr val="000000"/>
                </a:solidFill>
                <a:cs typeface="Droid Sans Fallback" charset="0"/>
              </a:rPr>
              <a:t>(x, 0)</a:t>
            </a:r>
          </a:p>
          <a:p>
            <a:pPr>
              <a:spcBef>
                <a:spcPct val="0"/>
              </a:spcBef>
              <a:spcAft>
                <a:spcPts val="1069"/>
              </a:spcAft>
              <a:buSzPct val="45000"/>
              <a:buFont typeface="Wingdings" panose="05000000000000000000" pitchFamily="2" charset="2"/>
              <a:buChar char=""/>
            </a:pPr>
            <a:r>
              <a:rPr lang="fi-FI" altLang="fi-FI" sz="2400" b="1" dirty="0" err="1">
                <a:solidFill>
                  <a:srgbClr val="000000"/>
                </a:solidFill>
                <a:cs typeface="Droid Sans Fallback" charset="0"/>
              </a:rPr>
              <a:t>Matrix</a:t>
            </a:r>
            <a:r>
              <a:rPr lang="fi-FI" altLang="fi-FI" sz="2400" b="1" dirty="0">
                <a:solidFill>
                  <a:srgbClr val="000000"/>
                </a:solidFill>
                <a:cs typeface="Droid Sans Fallback" charset="0"/>
              </a:rPr>
              <a:t> </a:t>
            </a:r>
            <a:r>
              <a:rPr lang="fi-FI" altLang="fi-FI" sz="2400" b="1" dirty="0" err="1">
                <a:solidFill>
                  <a:srgbClr val="000000"/>
                </a:solidFill>
                <a:cs typeface="Droid Sans Fallback" charset="0"/>
              </a:rPr>
              <a:t>multiplication</a:t>
            </a:r>
            <a:endParaRPr lang="fi-FI" altLang="fi-FI" sz="2400" b="1" dirty="0">
              <a:solidFill>
                <a:srgbClr val="000000"/>
              </a:solidFill>
              <a:cs typeface="Droid Sans Fallback" charset="0"/>
            </a:endParaRPr>
          </a:p>
          <a:p>
            <a:pPr>
              <a:spcBef>
                <a:spcPct val="0"/>
              </a:spcBef>
              <a:spcAft>
                <a:spcPts val="1069"/>
              </a:spcAft>
              <a:buSzPct val="45000"/>
              <a:buFont typeface="Wingdings" panose="05000000000000000000" pitchFamily="2" charset="2"/>
              <a:buChar char=""/>
            </a:pPr>
            <a:r>
              <a:rPr lang="fi-FI" altLang="fi-FI" sz="2400" b="1" dirty="0" err="1">
                <a:solidFill>
                  <a:srgbClr val="000000"/>
                </a:solidFill>
                <a:cs typeface="Droid Sans Fallback" charset="0"/>
              </a:rPr>
              <a:t>Softmax</a:t>
            </a:r>
            <a:r>
              <a:rPr lang="fi-FI" altLang="fi-FI" sz="2400" dirty="0">
                <a:solidFill>
                  <a:srgbClr val="000000"/>
                </a:solidFill>
                <a:cs typeface="Droid Sans Fallback" charset="0"/>
              </a:rPr>
              <a:t>:</a:t>
            </a:r>
          </a:p>
        </p:txBody>
      </p:sp>
      <p:pic>
        <p:nvPicPr>
          <p:cNvPr id="15367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0321" y="4300538"/>
            <a:ext cx="1963340" cy="56792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31827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1"/>
          <p:cNvSpPr>
            <a:spLocks noGrp="1" noChangeArrowheads="1"/>
          </p:cNvSpPr>
          <p:nvPr>
            <p:ph type="title"/>
          </p:nvPr>
        </p:nvSpPr>
        <p:spPr>
          <a:xfrm>
            <a:off x="505668" y="226219"/>
            <a:ext cx="6803231" cy="946547"/>
          </a:xfrm>
        </p:spPr>
        <p:txBody>
          <a:bodyPr vert="horz" wrap="square" lIns="91440" tIns="2484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00300" algn="l"/>
                <a:tab pos="2743200" algn="l"/>
                <a:tab pos="3086100" algn="l"/>
                <a:tab pos="3429000" algn="l"/>
                <a:tab pos="3771900" algn="l"/>
                <a:tab pos="4114800" algn="l"/>
                <a:tab pos="4457700" algn="l"/>
                <a:tab pos="4800600" algn="l"/>
                <a:tab pos="5143500" algn="l"/>
                <a:tab pos="5486400" algn="l"/>
                <a:tab pos="5829300" algn="l"/>
                <a:tab pos="6172200" algn="l"/>
                <a:tab pos="6515100" algn="l"/>
                <a:tab pos="6858000" algn="l"/>
              </a:tabLst>
            </a:pPr>
            <a:r>
              <a:rPr lang="en-US" altLang="fi-FI" dirty="0" smtClean="0">
                <a:cs typeface="Arial" panose="020B0604020202020204" pitchFamily="34" charset="0"/>
              </a:rPr>
              <a:t>Recurrent Networks</a:t>
            </a:r>
          </a:p>
        </p:txBody>
      </p:sp>
      <p:sp>
        <p:nvSpPr>
          <p:cNvPr id="22531" name="Rectangle 2"/>
          <p:cNvSpPr txBox="1">
            <a:spLocks noChangeArrowheads="1"/>
          </p:cNvSpPr>
          <p:nvPr/>
        </p:nvSpPr>
        <p:spPr bwMode="auto">
          <a:xfrm>
            <a:off x="293793" y="1001638"/>
            <a:ext cx="8760996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27038" indent="-322263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27038" algn="l"/>
                <a:tab pos="539750" algn="l"/>
                <a:tab pos="996950" algn="l"/>
                <a:tab pos="1454150" algn="l"/>
                <a:tab pos="1911350" algn="l"/>
                <a:tab pos="2368550" algn="l"/>
                <a:tab pos="2825750" algn="l"/>
                <a:tab pos="3282950" algn="l"/>
                <a:tab pos="3740150" algn="l"/>
                <a:tab pos="4197350" algn="l"/>
                <a:tab pos="4654550" algn="l"/>
                <a:tab pos="5111750" algn="l"/>
                <a:tab pos="5568950" algn="l"/>
                <a:tab pos="6026150" algn="l"/>
                <a:tab pos="6483350" algn="l"/>
                <a:tab pos="6940550" algn="l"/>
                <a:tab pos="7397750" algn="l"/>
                <a:tab pos="7854950" algn="l"/>
                <a:tab pos="8312150" algn="l"/>
                <a:tab pos="8769350" algn="l"/>
                <a:tab pos="9226550" algn="l"/>
              </a:tabLst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858838" indent="-320675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27038" algn="l"/>
                <a:tab pos="539750" algn="l"/>
                <a:tab pos="996950" algn="l"/>
                <a:tab pos="1454150" algn="l"/>
                <a:tab pos="1911350" algn="l"/>
                <a:tab pos="2368550" algn="l"/>
                <a:tab pos="2825750" algn="l"/>
                <a:tab pos="3282950" algn="l"/>
                <a:tab pos="3740150" algn="l"/>
                <a:tab pos="4197350" algn="l"/>
                <a:tab pos="4654550" algn="l"/>
                <a:tab pos="5111750" algn="l"/>
                <a:tab pos="5568950" algn="l"/>
                <a:tab pos="6026150" algn="l"/>
                <a:tab pos="6483350" algn="l"/>
                <a:tab pos="6940550" algn="l"/>
                <a:tab pos="7397750" algn="l"/>
                <a:tab pos="7854950" algn="l"/>
                <a:tab pos="8312150" algn="l"/>
                <a:tab pos="8769350" algn="l"/>
                <a:tab pos="922655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tabLst>
                <a:tab pos="427038" algn="l"/>
                <a:tab pos="539750" algn="l"/>
                <a:tab pos="996950" algn="l"/>
                <a:tab pos="1454150" algn="l"/>
                <a:tab pos="1911350" algn="l"/>
                <a:tab pos="2368550" algn="l"/>
                <a:tab pos="2825750" algn="l"/>
                <a:tab pos="3282950" algn="l"/>
                <a:tab pos="3740150" algn="l"/>
                <a:tab pos="4197350" algn="l"/>
                <a:tab pos="4654550" algn="l"/>
                <a:tab pos="5111750" algn="l"/>
                <a:tab pos="5568950" algn="l"/>
                <a:tab pos="6026150" algn="l"/>
                <a:tab pos="6483350" algn="l"/>
                <a:tab pos="6940550" algn="l"/>
                <a:tab pos="7397750" algn="l"/>
                <a:tab pos="7854950" algn="l"/>
                <a:tab pos="8312150" algn="l"/>
                <a:tab pos="8769350" algn="l"/>
                <a:tab pos="922655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tabLst>
                <a:tab pos="427038" algn="l"/>
                <a:tab pos="539750" algn="l"/>
                <a:tab pos="996950" algn="l"/>
                <a:tab pos="1454150" algn="l"/>
                <a:tab pos="1911350" algn="l"/>
                <a:tab pos="2368550" algn="l"/>
                <a:tab pos="2825750" algn="l"/>
                <a:tab pos="3282950" algn="l"/>
                <a:tab pos="3740150" algn="l"/>
                <a:tab pos="4197350" algn="l"/>
                <a:tab pos="4654550" algn="l"/>
                <a:tab pos="5111750" algn="l"/>
                <a:tab pos="5568950" algn="l"/>
                <a:tab pos="6026150" algn="l"/>
                <a:tab pos="6483350" algn="l"/>
                <a:tab pos="6940550" algn="l"/>
                <a:tab pos="7397750" algn="l"/>
                <a:tab pos="7854950" algn="l"/>
                <a:tab pos="8312150" algn="l"/>
                <a:tab pos="8769350" algn="l"/>
                <a:tab pos="922655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tabLst>
                <a:tab pos="427038" algn="l"/>
                <a:tab pos="539750" algn="l"/>
                <a:tab pos="996950" algn="l"/>
                <a:tab pos="1454150" algn="l"/>
                <a:tab pos="1911350" algn="l"/>
                <a:tab pos="2368550" algn="l"/>
                <a:tab pos="2825750" algn="l"/>
                <a:tab pos="3282950" algn="l"/>
                <a:tab pos="3740150" algn="l"/>
                <a:tab pos="4197350" algn="l"/>
                <a:tab pos="4654550" algn="l"/>
                <a:tab pos="5111750" algn="l"/>
                <a:tab pos="5568950" algn="l"/>
                <a:tab pos="6026150" algn="l"/>
                <a:tab pos="6483350" algn="l"/>
                <a:tab pos="6940550" algn="l"/>
                <a:tab pos="7397750" algn="l"/>
                <a:tab pos="7854950" algn="l"/>
                <a:tab pos="8312150" algn="l"/>
                <a:tab pos="8769350" algn="l"/>
                <a:tab pos="9226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27038" algn="l"/>
                <a:tab pos="539750" algn="l"/>
                <a:tab pos="996950" algn="l"/>
                <a:tab pos="1454150" algn="l"/>
                <a:tab pos="1911350" algn="l"/>
                <a:tab pos="2368550" algn="l"/>
                <a:tab pos="2825750" algn="l"/>
                <a:tab pos="3282950" algn="l"/>
                <a:tab pos="3740150" algn="l"/>
                <a:tab pos="4197350" algn="l"/>
                <a:tab pos="4654550" algn="l"/>
                <a:tab pos="5111750" algn="l"/>
                <a:tab pos="5568950" algn="l"/>
                <a:tab pos="6026150" algn="l"/>
                <a:tab pos="6483350" algn="l"/>
                <a:tab pos="6940550" algn="l"/>
                <a:tab pos="7397750" algn="l"/>
                <a:tab pos="7854950" algn="l"/>
                <a:tab pos="8312150" algn="l"/>
                <a:tab pos="8769350" algn="l"/>
                <a:tab pos="9226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27038" algn="l"/>
                <a:tab pos="539750" algn="l"/>
                <a:tab pos="996950" algn="l"/>
                <a:tab pos="1454150" algn="l"/>
                <a:tab pos="1911350" algn="l"/>
                <a:tab pos="2368550" algn="l"/>
                <a:tab pos="2825750" algn="l"/>
                <a:tab pos="3282950" algn="l"/>
                <a:tab pos="3740150" algn="l"/>
                <a:tab pos="4197350" algn="l"/>
                <a:tab pos="4654550" algn="l"/>
                <a:tab pos="5111750" algn="l"/>
                <a:tab pos="5568950" algn="l"/>
                <a:tab pos="6026150" algn="l"/>
                <a:tab pos="6483350" algn="l"/>
                <a:tab pos="6940550" algn="l"/>
                <a:tab pos="7397750" algn="l"/>
                <a:tab pos="7854950" algn="l"/>
                <a:tab pos="8312150" algn="l"/>
                <a:tab pos="8769350" algn="l"/>
                <a:tab pos="9226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27038" algn="l"/>
                <a:tab pos="539750" algn="l"/>
                <a:tab pos="996950" algn="l"/>
                <a:tab pos="1454150" algn="l"/>
                <a:tab pos="1911350" algn="l"/>
                <a:tab pos="2368550" algn="l"/>
                <a:tab pos="2825750" algn="l"/>
                <a:tab pos="3282950" algn="l"/>
                <a:tab pos="3740150" algn="l"/>
                <a:tab pos="4197350" algn="l"/>
                <a:tab pos="4654550" algn="l"/>
                <a:tab pos="5111750" algn="l"/>
                <a:tab pos="5568950" algn="l"/>
                <a:tab pos="6026150" algn="l"/>
                <a:tab pos="6483350" algn="l"/>
                <a:tab pos="6940550" algn="l"/>
                <a:tab pos="7397750" algn="l"/>
                <a:tab pos="7854950" algn="l"/>
                <a:tab pos="8312150" algn="l"/>
                <a:tab pos="8769350" algn="l"/>
                <a:tab pos="9226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tabLst>
                <a:tab pos="427038" algn="l"/>
                <a:tab pos="539750" algn="l"/>
                <a:tab pos="996950" algn="l"/>
                <a:tab pos="1454150" algn="l"/>
                <a:tab pos="1911350" algn="l"/>
                <a:tab pos="2368550" algn="l"/>
                <a:tab pos="2825750" algn="l"/>
                <a:tab pos="3282950" algn="l"/>
                <a:tab pos="3740150" algn="l"/>
                <a:tab pos="4197350" algn="l"/>
                <a:tab pos="4654550" algn="l"/>
                <a:tab pos="5111750" algn="l"/>
                <a:tab pos="5568950" algn="l"/>
                <a:tab pos="6026150" algn="l"/>
                <a:tab pos="6483350" algn="l"/>
                <a:tab pos="6940550" algn="l"/>
                <a:tab pos="7397750" algn="l"/>
                <a:tab pos="7854950" algn="l"/>
                <a:tab pos="8312150" algn="l"/>
                <a:tab pos="8769350" algn="l"/>
                <a:tab pos="922655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buSzPct val="45000"/>
              <a:buFont typeface="Wingdings" panose="05000000000000000000" pitchFamily="2" charset="2"/>
              <a:buChar char=""/>
            </a:pPr>
            <a:r>
              <a:rPr lang="en-US" altLang="fi-FI" sz="2250" dirty="0"/>
              <a:t>Recurrent networks process sequences of arbitrary length; </a:t>
            </a:r>
            <a:r>
              <a:rPr lang="en-US" altLang="fi-FI" sz="2250" i="1" dirty="0"/>
              <a:t>e.g.,</a:t>
            </a:r>
          </a:p>
          <a:p>
            <a:pPr lvl="1">
              <a:buSzPct val="75000"/>
              <a:buFont typeface="Symbol" panose="05050102010706020507" pitchFamily="18" charset="2"/>
              <a:buChar char=""/>
            </a:pPr>
            <a:r>
              <a:rPr lang="en-US" altLang="fi-FI" sz="2100" dirty="0"/>
              <a:t>Sequence → sequence</a:t>
            </a:r>
          </a:p>
          <a:p>
            <a:pPr lvl="1">
              <a:buSzPct val="75000"/>
              <a:buFont typeface="Symbol" panose="05050102010706020507" pitchFamily="18" charset="2"/>
              <a:buChar char=""/>
            </a:pPr>
            <a:r>
              <a:rPr lang="en-US" altLang="fi-FI" sz="2100" dirty="0"/>
              <a:t>Image → sequence</a:t>
            </a:r>
          </a:p>
          <a:p>
            <a:pPr lvl="1">
              <a:buSzPct val="75000"/>
              <a:buFont typeface="Symbol" panose="05050102010706020507" pitchFamily="18" charset="2"/>
              <a:buChar char=""/>
            </a:pPr>
            <a:r>
              <a:rPr lang="en-US" altLang="fi-FI" sz="2100" dirty="0"/>
              <a:t>Sequence → class ID</a:t>
            </a:r>
          </a:p>
        </p:txBody>
      </p:sp>
      <p:pic>
        <p:nvPicPr>
          <p:cNvPr id="22532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7418" y="2630115"/>
            <a:ext cx="2123689" cy="21984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3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8810" y="2571457"/>
            <a:ext cx="1312050" cy="22243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4" name="Picture 5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041" y="2624013"/>
            <a:ext cx="1351716" cy="22106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22535" name="Picture 6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8455" y="2582621"/>
            <a:ext cx="1257126" cy="22060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2536" name="Text Box 2"/>
          <p:cNvSpPr txBox="1">
            <a:spLocks noChangeArrowheads="1"/>
          </p:cNvSpPr>
          <p:nvPr/>
        </p:nvSpPr>
        <p:spPr bwMode="auto">
          <a:xfrm>
            <a:off x="3817144" y="4785123"/>
            <a:ext cx="3796904" cy="27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/>
              <a:t>Picture from </a:t>
            </a:r>
            <a:r>
              <a:rPr lang="fi-FI" altLang="fi-FI" sz="1050" i="1">
                <a:hlinkClick r:id="rId6"/>
              </a:rPr>
              <a:t>http://karpathy.github.io/2015/05/21/rnn-effectiveness/</a:t>
            </a:r>
            <a:r>
              <a:rPr lang="fi-FI" altLang="fi-FI" sz="1050" i="1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8127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2"/>
          <p:cNvSpPr txBox="1">
            <a:spLocks noChangeArrowheads="1"/>
          </p:cNvSpPr>
          <p:nvPr/>
        </p:nvSpPr>
        <p:spPr bwMode="auto">
          <a:xfrm>
            <a:off x="446049" y="1092994"/>
            <a:ext cx="8352263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Recurrent net consist of special nodes that remember past states.</a:t>
            </a:r>
          </a:p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Each node receives 2 inputs: the data and the previous state</a:t>
            </a:r>
            <a:r>
              <a:rPr lang="en-US" altLang="fi-FI" sz="2100" dirty="0" smtClean="0"/>
              <a:t>.</a:t>
            </a:r>
          </a:p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 err="1" smtClean="0"/>
              <a:t>Keras</a:t>
            </a:r>
            <a:r>
              <a:rPr lang="en-US" altLang="fi-FI" sz="2100" dirty="0" smtClean="0"/>
              <a:t> implements </a:t>
            </a:r>
            <a:r>
              <a:rPr lang="en-US" altLang="fi-FI" sz="2100" i="1" dirty="0" err="1" smtClean="0"/>
              <a:t>SimpleRNN</a:t>
            </a:r>
            <a:r>
              <a:rPr lang="en-US" altLang="fi-FI" sz="2100" i="1" dirty="0" smtClean="0"/>
              <a:t>, LSTM </a:t>
            </a:r>
            <a:r>
              <a:rPr lang="en-US" altLang="fi-FI" sz="2100" dirty="0" smtClean="0"/>
              <a:t>and </a:t>
            </a:r>
            <a:r>
              <a:rPr lang="en-US" altLang="fi-FI" sz="2100" i="1" dirty="0" smtClean="0"/>
              <a:t>GRU </a:t>
            </a:r>
            <a:r>
              <a:rPr lang="en-US" altLang="fi-FI" sz="2100" dirty="0" smtClean="0"/>
              <a:t>layers.</a:t>
            </a:r>
            <a:endParaRPr lang="en-US" altLang="fi-FI" sz="2100" dirty="0"/>
          </a:p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Most popular recurrent node </a:t>
            </a:r>
            <a:r>
              <a:rPr lang="en-US" altLang="fi-FI" sz="2100" dirty="0" smtClean="0"/>
              <a:t/>
            </a:r>
            <a:br>
              <a:rPr lang="en-US" altLang="fi-FI" sz="2100" dirty="0" smtClean="0"/>
            </a:br>
            <a:r>
              <a:rPr lang="en-US" altLang="fi-FI" sz="2100" dirty="0" smtClean="0"/>
              <a:t>type </a:t>
            </a:r>
            <a:r>
              <a:rPr lang="en-US" altLang="fi-FI" sz="2100" dirty="0"/>
              <a:t>is </a:t>
            </a:r>
            <a:r>
              <a:rPr lang="en-US" altLang="fi-FI" sz="2100" i="1" dirty="0"/>
              <a:t>Long Short Term </a:t>
            </a:r>
            <a:r>
              <a:rPr lang="en-US" altLang="fi-FI" sz="2100" i="1" dirty="0" smtClean="0"/>
              <a:t/>
            </a:r>
            <a:br>
              <a:rPr lang="en-US" altLang="fi-FI" sz="2100" i="1" dirty="0" smtClean="0"/>
            </a:br>
            <a:r>
              <a:rPr lang="en-US" altLang="fi-FI" sz="2100" i="1" dirty="0" smtClean="0"/>
              <a:t>Memory </a:t>
            </a:r>
            <a:r>
              <a:rPr lang="en-US" altLang="fi-FI" sz="2100" dirty="0"/>
              <a:t>(LSTM) node.</a:t>
            </a:r>
          </a:p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LSTM includes also </a:t>
            </a:r>
            <a:r>
              <a:rPr lang="en-US" altLang="fi-FI" sz="2100" i="1" dirty="0"/>
              <a:t>gates</a:t>
            </a:r>
            <a:r>
              <a:rPr lang="en-US" altLang="fi-FI" sz="2100" dirty="0"/>
              <a:t>, </a:t>
            </a:r>
          </a:p>
          <a:p>
            <a:pPr marL="78581" indent="0">
              <a:buSzPct val="45000"/>
              <a:buNone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 	which can turn on/off the</a:t>
            </a:r>
          </a:p>
          <a:p>
            <a:pPr marL="78581" indent="0">
              <a:buSzPct val="45000"/>
              <a:buNone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	history and a few additional</a:t>
            </a:r>
          </a:p>
          <a:p>
            <a:pPr marL="78581" indent="0">
              <a:buSzPct val="45000"/>
              <a:buNone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	inputs.</a:t>
            </a:r>
          </a:p>
        </p:txBody>
      </p:sp>
      <p:sp>
        <p:nvSpPr>
          <p:cNvPr id="23555" name="Rectangle 1"/>
          <p:cNvSpPr>
            <a:spLocks noGrp="1" noChangeArrowheads="1"/>
          </p:cNvSpPr>
          <p:nvPr>
            <p:ph type="title"/>
          </p:nvPr>
        </p:nvSpPr>
        <p:spPr>
          <a:xfrm>
            <a:off x="446049" y="171944"/>
            <a:ext cx="6803231" cy="946547"/>
          </a:xfrm>
        </p:spPr>
        <p:txBody>
          <a:bodyPr vert="horz" wrap="square" lIns="91440" tIns="2484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00300" algn="l"/>
                <a:tab pos="2743200" algn="l"/>
                <a:tab pos="3086100" algn="l"/>
                <a:tab pos="3429000" algn="l"/>
                <a:tab pos="3771900" algn="l"/>
                <a:tab pos="4114800" algn="l"/>
                <a:tab pos="4457700" algn="l"/>
                <a:tab pos="4800600" algn="l"/>
                <a:tab pos="5143500" algn="l"/>
                <a:tab pos="5486400" algn="l"/>
                <a:tab pos="5829300" algn="l"/>
                <a:tab pos="6172200" algn="l"/>
                <a:tab pos="6515100" algn="l"/>
                <a:tab pos="6858000" algn="l"/>
              </a:tabLst>
            </a:pPr>
            <a:r>
              <a:rPr lang="en-US" altLang="fi-FI" dirty="0" smtClean="0">
                <a:cs typeface="Arial" panose="020B0604020202020204" pitchFamily="34" charset="0"/>
              </a:rPr>
              <a:t>Recurrent Networks</a:t>
            </a:r>
          </a:p>
        </p:txBody>
      </p:sp>
      <p:sp>
        <p:nvSpPr>
          <p:cNvPr id="23556" name="Text Box 2"/>
          <p:cNvSpPr txBox="1">
            <a:spLocks noChangeArrowheads="1"/>
          </p:cNvSpPr>
          <p:nvPr/>
        </p:nvSpPr>
        <p:spPr bwMode="auto">
          <a:xfrm>
            <a:off x="4922044" y="4651773"/>
            <a:ext cx="3273029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/>
              <a:t>Picture from G. Parascandolo M.Sc. Thesis, 2015.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>
                <a:hlinkClick r:id="rId2"/>
              </a:rPr>
              <a:t>http://urn.fi/URN:NBN:fi:tty-201511241773</a:t>
            </a:r>
            <a:r>
              <a:rPr lang="fi-FI" altLang="fi-FI" sz="1050" i="1"/>
              <a:t> </a:t>
            </a:r>
          </a:p>
        </p:txBody>
      </p:sp>
      <p:pic>
        <p:nvPicPr>
          <p:cNvPr id="23557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29" t="24367" r="19823" b="20190"/>
          <a:stretch>
            <a:fillRect/>
          </a:stretch>
        </p:blipFill>
        <p:spPr bwMode="auto">
          <a:xfrm>
            <a:off x="4622179" y="2348452"/>
            <a:ext cx="3572893" cy="23409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161643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"/>
          <p:cNvSpPr txBox="1">
            <a:spLocks noChangeArrowheads="1"/>
          </p:cNvSpPr>
          <p:nvPr/>
        </p:nvSpPr>
        <p:spPr bwMode="auto">
          <a:xfrm>
            <a:off x="434899" y="1092994"/>
            <a:ext cx="8608740" cy="3748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3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8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sz="2000"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ern="1200">
                <a:solidFill>
                  <a:schemeClr val="tx1"/>
                </a:solidFill>
                <a:latin typeface="Arial"/>
                <a:ea typeface="+mn-ea"/>
                <a:cs typeface="Arial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An example of use is from our recent paper.</a:t>
            </a:r>
          </a:p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We detect acoustic events within 61 categories.</a:t>
            </a:r>
          </a:p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LSTM is particularly effective </a:t>
            </a:r>
            <a:r>
              <a:rPr lang="en-US" altLang="fi-FI" sz="2100" dirty="0" smtClean="0"/>
              <a:t/>
            </a:r>
            <a:br>
              <a:rPr lang="en-US" altLang="fi-FI" sz="2100" dirty="0" smtClean="0"/>
            </a:br>
            <a:r>
              <a:rPr lang="en-US" altLang="fi-FI" sz="2100" dirty="0" smtClean="0"/>
              <a:t>because </a:t>
            </a:r>
            <a:r>
              <a:rPr lang="en-US" altLang="fi-FI" sz="2100" dirty="0"/>
              <a:t>it remembers the past </a:t>
            </a:r>
            <a:r>
              <a:rPr lang="en-US" altLang="fi-FI" sz="2100" dirty="0" smtClean="0"/>
              <a:t/>
            </a:r>
            <a:br>
              <a:rPr lang="en-US" altLang="fi-FI" sz="2100" dirty="0" smtClean="0"/>
            </a:br>
            <a:r>
              <a:rPr lang="en-US" altLang="fi-FI" sz="2100" dirty="0" smtClean="0"/>
              <a:t>events </a:t>
            </a:r>
            <a:r>
              <a:rPr lang="en-US" altLang="fi-FI" sz="2100" dirty="0"/>
              <a:t>(or the context).</a:t>
            </a:r>
          </a:p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In this case we used </a:t>
            </a:r>
            <a:r>
              <a:rPr lang="en-US" altLang="fi-FI" sz="2100" dirty="0" smtClean="0"/>
              <a:t>a </a:t>
            </a:r>
            <a:r>
              <a:rPr lang="en-US" altLang="fi-FI" sz="2100" i="1" dirty="0"/>
              <a:t>bidirectional</a:t>
            </a:r>
            <a:r>
              <a:rPr lang="en-US" altLang="fi-FI" sz="2100" dirty="0"/>
              <a:t> </a:t>
            </a:r>
            <a:r>
              <a:rPr lang="en-US" altLang="fi-FI" sz="2100" dirty="0" smtClean="0"/>
              <a:t/>
            </a:r>
            <a:br>
              <a:rPr lang="en-US" altLang="fi-FI" sz="2100" dirty="0" smtClean="0"/>
            </a:br>
            <a:r>
              <a:rPr lang="en-US" altLang="fi-FI" sz="2100" dirty="0" smtClean="0"/>
              <a:t>LSTM</a:t>
            </a:r>
            <a:r>
              <a:rPr lang="en-US" altLang="fi-FI" sz="2100" dirty="0"/>
              <a:t>, </a:t>
            </a:r>
            <a:r>
              <a:rPr lang="en-US" altLang="fi-FI" sz="2100" dirty="0" smtClean="0"/>
              <a:t>which </a:t>
            </a:r>
            <a:r>
              <a:rPr lang="en-US" altLang="fi-FI" sz="2100" dirty="0"/>
              <a:t>remembers also</a:t>
            </a:r>
          </a:p>
          <a:p>
            <a:pPr marL="78581" indent="0">
              <a:buSzPct val="45000"/>
              <a:buNone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	the future.</a:t>
            </a:r>
          </a:p>
          <a:p>
            <a:pPr marL="320279" indent="-241697">
              <a:buSzPct val="45000"/>
              <a:buFont typeface="Wingdings" panose="05000000000000000000" pitchFamily="2" charset="2"/>
              <a:buChar char=""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BLSTM gives slight </a:t>
            </a:r>
            <a:r>
              <a:rPr lang="en-US" altLang="fi-FI" sz="2100" dirty="0" smtClean="0"/>
              <a:t>improvement </a:t>
            </a:r>
            <a:br>
              <a:rPr lang="en-US" altLang="fi-FI" sz="2100" dirty="0" smtClean="0"/>
            </a:br>
            <a:r>
              <a:rPr lang="en-US" altLang="fi-FI" sz="2100" dirty="0" smtClean="0"/>
              <a:t>over </a:t>
            </a:r>
            <a:r>
              <a:rPr lang="en-US" altLang="fi-FI" sz="2100" dirty="0"/>
              <a:t>LSTM.</a:t>
            </a:r>
          </a:p>
          <a:p>
            <a:pPr marL="78581" indent="0">
              <a:buSzPct val="45000"/>
              <a:buNone/>
              <a:tabLst>
                <a:tab pos="320279" algn="l"/>
                <a:tab pos="404813" algn="l"/>
                <a:tab pos="747713" algn="l"/>
                <a:tab pos="1090613" algn="l"/>
                <a:tab pos="1433513" algn="l"/>
                <a:tab pos="1776413" algn="l"/>
                <a:tab pos="2119313" algn="l"/>
                <a:tab pos="2462213" algn="l"/>
                <a:tab pos="2805113" algn="l"/>
                <a:tab pos="3148013" algn="l"/>
                <a:tab pos="3490913" algn="l"/>
                <a:tab pos="3833813" algn="l"/>
                <a:tab pos="4176713" algn="l"/>
                <a:tab pos="4519613" algn="l"/>
                <a:tab pos="4862513" algn="l"/>
                <a:tab pos="5205413" algn="l"/>
                <a:tab pos="5548313" algn="l"/>
                <a:tab pos="5891213" algn="l"/>
                <a:tab pos="6234113" algn="l"/>
                <a:tab pos="6577013" algn="l"/>
                <a:tab pos="6919913" algn="l"/>
              </a:tabLst>
              <a:defRPr/>
            </a:pPr>
            <a:r>
              <a:rPr lang="en-US" altLang="fi-FI" sz="2100" dirty="0"/>
              <a:t> 	</a:t>
            </a:r>
          </a:p>
        </p:txBody>
      </p:sp>
      <p:sp>
        <p:nvSpPr>
          <p:cNvPr id="24578" name="Rectangle 1"/>
          <p:cNvSpPr>
            <a:spLocks noGrp="1" noChangeArrowheads="1"/>
          </p:cNvSpPr>
          <p:nvPr>
            <p:ph type="title"/>
          </p:nvPr>
        </p:nvSpPr>
        <p:spPr>
          <a:xfrm>
            <a:off x="1520429" y="226219"/>
            <a:ext cx="6803231" cy="946547"/>
          </a:xfrm>
        </p:spPr>
        <p:txBody>
          <a:bodyPr vert="horz" wrap="square" lIns="91440" tIns="24840" rIns="91440" bIns="45720" numCol="1" anchor="ctr" anchorCtr="0" compatLnSpc="1">
            <a:prstTxWarp prst="textNoShape">
              <a:avLst/>
            </a:prstTxWarp>
          </a:bodyPr>
          <a:lstStyle/>
          <a:p>
            <a:pPr>
              <a:tabLst>
                <a:tab pos="0" algn="l"/>
                <a:tab pos="342900" algn="l"/>
                <a:tab pos="685800" algn="l"/>
                <a:tab pos="1028700" algn="l"/>
                <a:tab pos="1371600" algn="l"/>
                <a:tab pos="1714500" algn="l"/>
                <a:tab pos="2057400" algn="l"/>
                <a:tab pos="2400300" algn="l"/>
                <a:tab pos="2743200" algn="l"/>
                <a:tab pos="3086100" algn="l"/>
                <a:tab pos="3429000" algn="l"/>
                <a:tab pos="3771900" algn="l"/>
                <a:tab pos="4114800" algn="l"/>
                <a:tab pos="4457700" algn="l"/>
                <a:tab pos="4800600" algn="l"/>
                <a:tab pos="5143500" algn="l"/>
                <a:tab pos="5486400" algn="l"/>
                <a:tab pos="5829300" algn="l"/>
                <a:tab pos="6172200" algn="l"/>
                <a:tab pos="6515100" algn="l"/>
                <a:tab pos="6858000" algn="l"/>
              </a:tabLst>
            </a:pPr>
            <a:r>
              <a:rPr lang="en-US" altLang="fi-FI" smtClean="0">
                <a:cs typeface="Arial" panose="020B0604020202020204" pitchFamily="34" charset="0"/>
              </a:rPr>
              <a:t>Recurrent Networks</a:t>
            </a:r>
          </a:p>
        </p:txBody>
      </p:sp>
      <p:sp>
        <p:nvSpPr>
          <p:cNvPr id="24579" name="Text Box 2"/>
          <p:cNvSpPr txBox="1">
            <a:spLocks noChangeArrowheads="1"/>
          </p:cNvSpPr>
          <p:nvPr/>
        </p:nvSpPr>
        <p:spPr bwMode="auto">
          <a:xfrm>
            <a:off x="5310450" y="4785123"/>
            <a:ext cx="3273028" cy="2738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/>
              <a:t>Picture from Parascandolo et al., ICASSP 2016</a:t>
            </a:r>
          </a:p>
        </p:txBody>
      </p:sp>
      <p:pic>
        <p:nvPicPr>
          <p:cNvPr id="24580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786" t="30074" r="8949" b="18427"/>
          <a:stretch>
            <a:fillRect/>
          </a:stretch>
        </p:blipFill>
        <p:spPr bwMode="auto">
          <a:xfrm>
            <a:off x="5310451" y="2139734"/>
            <a:ext cx="3399524" cy="26453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4217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LSTM in Keras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0352" y="1328188"/>
            <a:ext cx="8229600" cy="3317081"/>
          </a:xfrm>
        </p:spPr>
        <p:txBody>
          <a:bodyPr/>
          <a:lstStyle/>
          <a:p>
            <a:pPr>
              <a:defRPr/>
            </a:pPr>
            <a:r>
              <a:rPr lang="fi-FI" sz="2400" dirty="0" smtClean="0"/>
              <a:t>LSTM </a:t>
            </a:r>
            <a:r>
              <a:rPr lang="fi-FI" sz="2400" dirty="0" err="1" smtClean="0"/>
              <a:t>layers</a:t>
            </a:r>
            <a:r>
              <a:rPr lang="fi-FI" sz="2400" dirty="0" smtClean="0"/>
              <a:t> </a:t>
            </a:r>
            <a:r>
              <a:rPr lang="fi-FI" sz="2400" dirty="0" err="1" smtClean="0"/>
              <a:t>can</a:t>
            </a:r>
            <a:r>
              <a:rPr lang="fi-FI" sz="2400" dirty="0" smtClean="0"/>
              <a:t> </a:t>
            </a:r>
            <a:r>
              <a:rPr lang="fi-FI" sz="2400" dirty="0" err="1" smtClean="0"/>
              <a:t>be</a:t>
            </a:r>
            <a:r>
              <a:rPr lang="fi-FI" sz="2400" dirty="0" smtClean="0"/>
              <a:t> </a:t>
            </a:r>
            <a:r>
              <a:rPr lang="fi-FI" sz="2400" dirty="0" err="1" smtClean="0"/>
              <a:t>added</a:t>
            </a:r>
            <a:r>
              <a:rPr lang="fi-FI" sz="2400" dirty="0" smtClean="0"/>
              <a:t> to </a:t>
            </a:r>
            <a:r>
              <a:rPr lang="fi-FI" sz="2400" dirty="0" err="1" smtClean="0"/>
              <a:t>the</a:t>
            </a:r>
            <a:r>
              <a:rPr lang="fi-FI" sz="2400" dirty="0" smtClean="0"/>
              <a:t> </a:t>
            </a:r>
            <a:r>
              <a:rPr lang="fi-FI" sz="2400" dirty="0" err="1" smtClean="0"/>
              <a:t>model</a:t>
            </a:r>
            <a:r>
              <a:rPr lang="fi-FI" sz="2400" dirty="0" smtClean="0"/>
              <a:t> </a:t>
            </a:r>
            <a:r>
              <a:rPr lang="fi-FI" sz="2400" dirty="0" err="1" smtClean="0"/>
              <a:t>like</a:t>
            </a:r>
            <a:r>
              <a:rPr lang="fi-FI" sz="2400" dirty="0" smtClean="0"/>
              <a:t> </a:t>
            </a:r>
            <a:r>
              <a:rPr lang="fi-FI" sz="2400" dirty="0" err="1" smtClean="0"/>
              <a:t>any</a:t>
            </a:r>
            <a:r>
              <a:rPr lang="fi-FI" sz="2400" dirty="0" smtClean="0"/>
              <a:t> </a:t>
            </a:r>
            <a:r>
              <a:rPr lang="fi-FI" sz="2400" dirty="0" err="1" smtClean="0"/>
              <a:t>other</a:t>
            </a:r>
            <a:r>
              <a:rPr lang="fi-FI" sz="2400" dirty="0" smtClean="0"/>
              <a:t> </a:t>
            </a:r>
            <a:r>
              <a:rPr lang="fi-FI" sz="2400" dirty="0" err="1" smtClean="0"/>
              <a:t>layer</a:t>
            </a:r>
            <a:r>
              <a:rPr lang="fi-FI" sz="2400" dirty="0" smtClean="0"/>
              <a:t> </a:t>
            </a:r>
            <a:r>
              <a:rPr lang="fi-FI" sz="2400" dirty="0" err="1" smtClean="0"/>
              <a:t>type</a:t>
            </a:r>
            <a:r>
              <a:rPr lang="fi-FI" sz="2400" dirty="0" smtClean="0"/>
              <a:t>.</a:t>
            </a:r>
          </a:p>
          <a:p>
            <a:pPr>
              <a:defRPr/>
            </a:pPr>
            <a:r>
              <a:rPr lang="fi-FI" sz="2400" dirty="0" err="1" smtClean="0"/>
              <a:t>This</a:t>
            </a:r>
            <a:r>
              <a:rPr lang="fi-FI" sz="2400" dirty="0" smtClean="0"/>
              <a:t> is an </a:t>
            </a:r>
            <a:r>
              <a:rPr lang="fi-FI" sz="2400" dirty="0" err="1" smtClean="0"/>
              <a:t>example</a:t>
            </a:r>
            <a:r>
              <a:rPr lang="fi-FI" sz="2400" dirty="0" smtClean="0"/>
              <a:t> for </a:t>
            </a:r>
            <a:r>
              <a:rPr lang="fi-FI" sz="2400" dirty="0" err="1" smtClean="0"/>
              <a:t>natural</a:t>
            </a:r>
            <a:r>
              <a:rPr lang="fi-FI" sz="2400" dirty="0" smtClean="0"/>
              <a:t> </a:t>
            </a:r>
            <a:r>
              <a:rPr lang="fi-FI" sz="2400" dirty="0" err="1" smtClean="0"/>
              <a:t>language</a:t>
            </a:r>
            <a:r>
              <a:rPr lang="fi-FI" sz="2400" dirty="0" smtClean="0"/>
              <a:t> </a:t>
            </a:r>
            <a:r>
              <a:rPr lang="fi-FI" sz="2400" dirty="0" err="1" smtClean="0"/>
              <a:t>modeling</a:t>
            </a:r>
            <a:r>
              <a:rPr lang="fi-FI" sz="2400" dirty="0" smtClean="0"/>
              <a:t>: </a:t>
            </a:r>
            <a:r>
              <a:rPr lang="fi-FI" sz="2400" i="1" dirty="0" smtClean="0"/>
              <a:t>Can </a:t>
            </a:r>
            <a:r>
              <a:rPr lang="fi-FI" sz="2400" i="1" dirty="0" err="1" smtClean="0"/>
              <a:t>the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network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predict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next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symbol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from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the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previous</a:t>
            </a:r>
            <a:r>
              <a:rPr lang="fi-FI" sz="2400" i="1" dirty="0" smtClean="0"/>
              <a:t> </a:t>
            </a:r>
            <a:r>
              <a:rPr lang="fi-FI" sz="2400" i="1" dirty="0" err="1" smtClean="0"/>
              <a:t>ones</a:t>
            </a:r>
            <a:r>
              <a:rPr lang="fi-FI" sz="2400" i="1" dirty="0" smtClean="0"/>
              <a:t>?</a:t>
            </a:r>
          </a:p>
          <a:p>
            <a:pPr>
              <a:defRPr/>
            </a:pPr>
            <a:r>
              <a:rPr lang="fi-FI" sz="2400" dirty="0" err="1" smtClean="0"/>
              <a:t>Accuracy</a:t>
            </a:r>
            <a:r>
              <a:rPr lang="fi-FI" sz="2400" dirty="0" smtClean="0"/>
              <a:t> is</a:t>
            </a:r>
          </a:p>
          <a:p>
            <a:pPr marL="0" indent="0">
              <a:buNone/>
              <a:tabLst>
                <a:tab pos="270272" algn="l"/>
              </a:tabLst>
              <a:defRPr/>
            </a:pPr>
            <a:r>
              <a:rPr lang="fi-FI" sz="2400" dirty="0"/>
              <a:t>	</a:t>
            </a:r>
            <a:r>
              <a:rPr lang="fi-FI" sz="2400" dirty="0" err="1" smtClean="0"/>
              <a:t>greatly</a:t>
            </a:r>
            <a:r>
              <a:rPr lang="fi-FI" sz="2400" dirty="0" smtClean="0"/>
              <a:t> </a:t>
            </a:r>
            <a:r>
              <a:rPr lang="fi-FI" sz="2400" dirty="0" err="1" smtClean="0"/>
              <a:t>improved</a:t>
            </a:r>
            <a:endParaRPr lang="fi-FI" sz="2400" dirty="0" smtClean="0"/>
          </a:p>
          <a:p>
            <a:pPr marL="0" indent="0">
              <a:buNone/>
              <a:tabLst>
                <a:tab pos="270272" algn="l"/>
              </a:tabLst>
              <a:defRPr/>
            </a:pPr>
            <a:r>
              <a:rPr lang="fi-FI" sz="2400" dirty="0"/>
              <a:t>	</a:t>
            </a:r>
            <a:r>
              <a:rPr lang="fi-FI" sz="2400" dirty="0" err="1" smtClean="0"/>
              <a:t>from</a:t>
            </a:r>
            <a:r>
              <a:rPr lang="fi-FI" sz="2400" dirty="0" smtClean="0"/>
              <a:t> N-</a:t>
            </a:r>
            <a:r>
              <a:rPr lang="fi-FI" sz="2400" dirty="0" err="1" smtClean="0"/>
              <a:t>Gram</a:t>
            </a:r>
            <a:r>
              <a:rPr lang="fi-FI" sz="2400" dirty="0" smtClean="0"/>
              <a:t> etc.</a:t>
            </a:r>
            <a:endParaRPr lang="fi-FI" sz="2400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/>
          <a:srcRect l="5421" t="42413" r="47525" b="25864"/>
          <a:stretch/>
        </p:blipFill>
        <p:spPr>
          <a:xfrm>
            <a:off x="4374687" y="3111190"/>
            <a:ext cx="4596470" cy="1885138"/>
          </a:xfrm>
          <a:prstGeom prst="rect">
            <a:avLst/>
          </a:prstGeom>
          <a:noFill/>
          <a:ln w="19050">
            <a:solidFill>
              <a:schemeClr val="tx1"/>
            </a:solidFill>
          </a:ln>
          <a:effectLst>
            <a:softEdge rad="12700"/>
          </a:effectLst>
        </p:spPr>
      </p:pic>
    </p:spTree>
    <p:extLst>
      <p:ext uri="{BB962C8B-B14F-4D97-AF65-F5344CB8AC3E}">
        <p14:creationId xmlns:p14="http://schemas.microsoft.com/office/powerpoint/2010/main" val="4292374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7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Text Modeling</a:t>
            </a:r>
          </a:p>
        </p:txBody>
      </p:sp>
      <p:sp>
        <p:nvSpPr>
          <p:cNvPr id="26628" name="Content Placeholder 2"/>
          <p:cNvSpPr>
            <a:spLocks noGrp="1"/>
          </p:cNvSpPr>
          <p:nvPr>
            <p:ph idx="1"/>
          </p:nvPr>
        </p:nvSpPr>
        <p:spPr>
          <a:xfrm>
            <a:off x="485775" y="1088789"/>
            <a:ext cx="8229600" cy="3317081"/>
          </a:xfrm>
        </p:spPr>
        <p:txBody>
          <a:bodyPr/>
          <a:lstStyle/>
          <a:p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input to LSTM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modeling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represent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symbols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binary</a:t>
            </a:r>
            <a:r>
              <a:rPr lang="fi-FI" altLang="fi-FI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vectors</a:t>
            </a:r>
            <a:r>
              <a:rPr lang="fi-FI" altLang="fi-FI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fi-FI" altLang="fi-FI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i-FI" altLang="fi-FI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972573" y="2911079"/>
            <a:ext cx="2877740" cy="214788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pic>
        <p:nvPicPr>
          <p:cNvPr id="26630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19" t="46986" r="10400" b="27168"/>
          <a:stretch>
            <a:fillRect/>
          </a:stretch>
        </p:blipFill>
        <p:spPr bwMode="auto">
          <a:xfrm>
            <a:off x="6039248" y="3150395"/>
            <a:ext cx="2757488" cy="1871663"/>
          </a:xfrm>
          <a:prstGeom prst="rect">
            <a:avLst/>
          </a:prstGeom>
          <a:noFill/>
          <a:ln w="9525">
            <a:solidFill>
              <a:schemeClr val="bg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631" name="TextBox 7"/>
          <p:cNvSpPr txBox="1">
            <a:spLocks noChangeArrowheads="1"/>
          </p:cNvSpPr>
          <p:nvPr/>
        </p:nvSpPr>
        <p:spPr bwMode="auto">
          <a:xfrm>
            <a:off x="6644086" y="2892029"/>
            <a:ext cx="1992853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350" i="1"/>
              <a:t>_   d   e   h    l    o   r   w</a:t>
            </a: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485732" y="3518298"/>
            <a:ext cx="0" cy="126682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633" name="TextBox 13"/>
          <p:cNvSpPr txBox="1">
            <a:spLocks noChangeArrowheads="1"/>
          </p:cNvSpPr>
          <p:nvPr/>
        </p:nvSpPr>
        <p:spPr bwMode="auto">
          <a:xfrm rot="16200000">
            <a:off x="6030357" y="3988573"/>
            <a:ext cx="567848" cy="3000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350" i="1"/>
              <a:t>Time</a:t>
            </a:r>
          </a:p>
        </p:txBody>
      </p:sp>
      <p:sp>
        <p:nvSpPr>
          <p:cNvPr id="15" name="Right Arrow 14"/>
          <p:cNvSpPr/>
          <p:nvPr/>
        </p:nvSpPr>
        <p:spPr>
          <a:xfrm>
            <a:off x="5564188" y="3690939"/>
            <a:ext cx="328613" cy="302419"/>
          </a:xfrm>
          <a:prstGeom prst="rightArrow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l="3949" t="41495" r="59088" b="38637"/>
          <a:stretch/>
        </p:blipFill>
        <p:spPr>
          <a:xfrm>
            <a:off x="1852514" y="3321209"/>
            <a:ext cx="3488432" cy="104187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0162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dirty="0" err="1" smtClean="0">
                <a:cs typeface="Arial" panose="020B0604020202020204" pitchFamily="34" charset="0"/>
              </a:rPr>
              <a:t>Text</a:t>
            </a:r>
            <a:r>
              <a:rPr lang="fi-FI" altLang="fi-FI" dirty="0" smtClean="0">
                <a:cs typeface="Arial" panose="020B0604020202020204" pitchFamily="34" charset="0"/>
              </a:rPr>
              <a:t> </a:t>
            </a:r>
            <a:r>
              <a:rPr lang="fi-FI" altLang="fi-FI" dirty="0" err="1" smtClean="0">
                <a:cs typeface="Arial" panose="020B0604020202020204" pitchFamily="34" charset="0"/>
              </a:rPr>
              <a:t>Modeling</a:t>
            </a:r>
            <a:endParaRPr lang="fi-FI" altLang="fi-FI" dirty="0" smtClean="0">
              <a:cs typeface="Arial" panose="020B0604020202020204" pitchFamily="34" charset="0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620713" y="1148955"/>
            <a:ext cx="8229600" cy="3317081"/>
          </a:xfrm>
        </p:spPr>
        <p:txBody>
          <a:bodyPr/>
          <a:lstStyle/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prediction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target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LSTM net is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simply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input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delayed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step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For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shown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net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these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symbols</a:t>
            </a:r>
            <a:r>
              <a:rPr lang="fi-FI" altLang="fi-FI" sz="24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[’h’, ’e’, ’l’, ’l’, ’o’, ’_’, ’w’]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should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’o’.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820466" y="3380084"/>
            <a:ext cx="6541480" cy="1569660"/>
            <a:chOff x="1820466" y="3383481"/>
            <a:chExt cx="5525770" cy="1425562"/>
          </a:xfrm>
        </p:grpSpPr>
        <p:pic>
          <p:nvPicPr>
            <p:cNvPr id="27652" name="Picture 15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70" t="46532" r="12560" b="36617"/>
            <a:stretch>
              <a:fillRect/>
            </a:stretch>
          </p:blipFill>
          <p:spPr bwMode="auto">
            <a:xfrm>
              <a:off x="2085975" y="3425429"/>
              <a:ext cx="1847850" cy="1160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4313635" y="3654029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313635" y="3814763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4313635" y="3970735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4313635" y="4136232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4313635" y="4301729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4313635" y="4464844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4313635" y="3493294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>
              <a:off x="4048125" y="353496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/>
            <p:cNvCxnSpPr/>
            <p:nvPr/>
          </p:nvCxnSpPr>
          <p:spPr>
            <a:xfrm>
              <a:off x="4048125" y="36957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/>
            <p:cNvCxnSpPr/>
            <p:nvPr/>
          </p:nvCxnSpPr>
          <p:spPr>
            <a:xfrm>
              <a:off x="4048125" y="386000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/>
            <p:cNvCxnSpPr/>
            <p:nvPr/>
          </p:nvCxnSpPr>
          <p:spPr>
            <a:xfrm>
              <a:off x="4048125" y="401240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/>
            <p:cNvCxnSpPr/>
            <p:nvPr/>
          </p:nvCxnSpPr>
          <p:spPr>
            <a:xfrm>
              <a:off x="4048125" y="4177904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>
              <a:off x="4048125" y="4344591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/>
            <p:cNvCxnSpPr/>
            <p:nvPr/>
          </p:nvCxnSpPr>
          <p:spPr>
            <a:xfrm>
              <a:off x="4048125" y="4512469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/>
            <p:cNvCxnSpPr>
              <a:endCxn id="18" idx="0"/>
            </p:cNvCxnSpPr>
            <p:nvPr/>
          </p:nvCxnSpPr>
          <p:spPr>
            <a:xfrm>
              <a:off x="4504135" y="3576638"/>
              <a:ext cx="0" cy="773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/>
            <p:cNvCxnSpPr/>
            <p:nvPr/>
          </p:nvCxnSpPr>
          <p:spPr>
            <a:xfrm>
              <a:off x="4507706" y="3737373"/>
              <a:ext cx="0" cy="773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Arrow Connector 38"/>
            <p:cNvCxnSpPr/>
            <p:nvPr/>
          </p:nvCxnSpPr>
          <p:spPr>
            <a:xfrm>
              <a:off x="4507706" y="3888581"/>
              <a:ext cx="0" cy="773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/>
            <p:cNvCxnSpPr>
              <a:stCxn id="20" idx="2"/>
              <a:endCxn id="21" idx="0"/>
            </p:cNvCxnSpPr>
            <p:nvPr/>
          </p:nvCxnSpPr>
          <p:spPr>
            <a:xfrm>
              <a:off x="4504135" y="4054079"/>
              <a:ext cx="0" cy="821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/>
            <p:cNvCxnSpPr/>
            <p:nvPr/>
          </p:nvCxnSpPr>
          <p:spPr>
            <a:xfrm>
              <a:off x="4507706" y="4219575"/>
              <a:ext cx="0" cy="773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Arrow Connector 41"/>
            <p:cNvCxnSpPr/>
            <p:nvPr/>
          </p:nvCxnSpPr>
          <p:spPr>
            <a:xfrm flipH="1">
              <a:off x="4507706" y="4385072"/>
              <a:ext cx="1191" cy="797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46"/>
            <p:cNvCxnSpPr/>
            <p:nvPr/>
          </p:nvCxnSpPr>
          <p:spPr>
            <a:xfrm>
              <a:off x="4714875" y="4512469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/>
            <p:cNvCxnSpPr/>
            <p:nvPr/>
          </p:nvCxnSpPr>
          <p:spPr>
            <a:xfrm>
              <a:off x="4714875" y="43434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/>
            <p:cNvCxnSpPr/>
            <p:nvPr/>
          </p:nvCxnSpPr>
          <p:spPr>
            <a:xfrm>
              <a:off x="4714875" y="4177904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Arrow Connector 49"/>
            <p:cNvCxnSpPr/>
            <p:nvPr/>
          </p:nvCxnSpPr>
          <p:spPr>
            <a:xfrm>
              <a:off x="4714875" y="401240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/>
            <p:cNvCxnSpPr/>
            <p:nvPr/>
          </p:nvCxnSpPr>
          <p:spPr>
            <a:xfrm>
              <a:off x="4714875" y="3856435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/>
            <p:cNvCxnSpPr/>
            <p:nvPr/>
          </p:nvCxnSpPr>
          <p:spPr>
            <a:xfrm>
              <a:off x="4714875" y="36957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Arrow Connector 52"/>
            <p:cNvCxnSpPr/>
            <p:nvPr/>
          </p:nvCxnSpPr>
          <p:spPr>
            <a:xfrm>
              <a:off x="4714875" y="353615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7680" name="Picture 6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04"/>
            <a:stretch>
              <a:fillRect/>
            </a:stretch>
          </p:blipFill>
          <p:spPr bwMode="auto">
            <a:xfrm>
              <a:off x="5017294" y="3427810"/>
              <a:ext cx="1922860" cy="116800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7681" name="TextBox 64"/>
            <p:cNvSpPr txBox="1">
              <a:spLocks noChangeArrowheads="1"/>
            </p:cNvSpPr>
            <p:nvPr/>
          </p:nvSpPr>
          <p:spPr bwMode="auto">
            <a:xfrm>
              <a:off x="1820466" y="3383481"/>
              <a:ext cx="279216" cy="14255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H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L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L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O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_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W</a:t>
              </a:r>
            </a:p>
            <a:p>
              <a:pPr>
                <a:spcBef>
                  <a:spcPct val="0"/>
                </a:spcBef>
                <a:buFontTx/>
                <a:buNone/>
              </a:pPr>
              <a:endParaRPr lang="fi-FI" altLang="fi-FI" sz="1200" dirty="0"/>
            </a:p>
          </p:txBody>
        </p:sp>
        <p:sp>
          <p:nvSpPr>
            <p:cNvPr id="27682" name="TextBox 65"/>
            <p:cNvSpPr txBox="1">
              <a:spLocks noChangeArrowheads="1"/>
            </p:cNvSpPr>
            <p:nvPr/>
          </p:nvSpPr>
          <p:spPr bwMode="auto">
            <a:xfrm>
              <a:off x="6998493" y="3383481"/>
              <a:ext cx="347743" cy="1257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5pPr>
              <a:lvl6pPr marL="25146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6pPr>
              <a:lvl7pPr marL="29718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7pPr>
              <a:lvl8pPr marL="34290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8pPr>
              <a:lvl9pPr marL="3886200" indent="-228600" defTabSz="4572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defRPr>
              </a:lvl9pPr>
            </a:lstStyle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E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L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L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O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_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W</a:t>
              </a:r>
            </a:p>
            <a:p>
              <a:pPr>
                <a:spcBef>
                  <a:spcPct val="0"/>
                </a:spcBef>
                <a:buFontTx/>
                <a:buNone/>
              </a:pPr>
              <a:r>
                <a:rPr lang="fi-FI" altLang="fi-FI" sz="1200" dirty="0"/>
                <a:t>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767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>
          <a:xfrm>
            <a:off x="600075" y="240507"/>
            <a:ext cx="8229600" cy="857250"/>
          </a:xfrm>
        </p:spPr>
        <p:txBody>
          <a:bodyPr/>
          <a:lstStyle/>
          <a:p>
            <a:r>
              <a:rPr lang="fi-FI" altLang="fi-FI" dirty="0" err="1" smtClean="0">
                <a:cs typeface="Arial" panose="020B0604020202020204" pitchFamily="34" charset="0"/>
              </a:rPr>
              <a:t>Text</a:t>
            </a:r>
            <a:r>
              <a:rPr lang="fi-FI" altLang="fi-FI" dirty="0" smtClean="0">
                <a:cs typeface="Arial" panose="020B0604020202020204" pitchFamily="34" charset="0"/>
              </a:rPr>
              <a:t> </a:t>
            </a:r>
            <a:r>
              <a:rPr lang="fi-FI" altLang="fi-FI" dirty="0" err="1" smtClean="0">
                <a:cs typeface="Arial" panose="020B0604020202020204" pitchFamily="34" charset="0"/>
              </a:rPr>
              <a:t>Modeling</a:t>
            </a:r>
            <a:endParaRPr lang="fi-FI" altLang="fi-FI" dirty="0" smtClean="0">
              <a:cs typeface="Arial" panose="020B0604020202020204" pitchFamily="34" charset="0"/>
            </a:endParaRPr>
          </a:p>
        </p:txBody>
      </p:sp>
      <p:sp>
        <p:nvSpPr>
          <p:cNvPr id="28675" name="Content Placeholder 2"/>
          <p:cNvSpPr>
            <a:spLocks noGrp="1"/>
          </p:cNvSpPr>
          <p:nvPr>
            <p:ph idx="1"/>
          </p:nvPr>
        </p:nvSpPr>
        <p:spPr>
          <a:xfrm>
            <a:off x="636288" y="1044178"/>
            <a:ext cx="8083966" cy="3317081"/>
          </a:xfrm>
        </p:spPr>
        <p:txBody>
          <a:bodyPr/>
          <a:lstStyle/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Trained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LSTM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generator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Show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first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character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and set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predicted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symbol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as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next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input.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Randomize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among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top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scoring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symbols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avoid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static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loops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2867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870" t="46532" r="12560" b="36617"/>
          <a:stretch>
            <a:fillRect/>
          </a:stretch>
        </p:blipFill>
        <p:spPr bwMode="auto">
          <a:xfrm>
            <a:off x="1872989" y="3177728"/>
            <a:ext cx="2252502" cy="15016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4588473" y="3473441"/>
            <a:ext cx="464433" cy="107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i-FI" sz="600" dirty="0"/>
              <a:t>LSTM</a:t>
            </a:r>
          </a:p>
        </p:txBody>
      </p:sp>
      <p:sp>
        <p:nvSpPr>
          <p:cNvPr id="19" name="Rectangle 18"/>
          <p:cNvSpPr/>
          <p:nvPr/>
        </p:nvSpPr>
        <p:spPr>
          <a:xfrm>
            <a:off x="4588473" y="3681364"/>
            <a:ext cx="464433" cy="107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i-FI" sz="600" dirty="0"/>
              <a:t>LSTM</a:t>
            </a:r>
          </a:p>
        </p:txBody>
      </p:sp>
      <p:sp>
        <p:nvSpPr>
          <p:cNvPr id="20" name="Rectangle 19"/>
          <p:cNvSpPr/>
          <p:nvPr/>
        </p:nvSpPr>
        <p:spPr>
          <a:xfrm>
            <a:off x="4588473" y="3883127"/>
            <a:ext cx="464433" cy="107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i-FI" sz="600" dirty="0"/>
              <a:t>LSTM</a:t>
            </a:r>
          </a:p>
        </p:txBody>
      </p:sp>
      <p:sp>
        <p:nvSpPr>
          <p:cNvPr id="21" name="Rectangle 20"/>
          <p:cNvSpPr/>
          <p:nvPr/>
        </p:nvSpPr>
        <p:spPr>
          <a:xfrm>
            <a:off x="4588473" y="4097211"/>
            <a:ext cx="464433" cy="107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i-FI" sz="600" dirty="0"/>
              <a:t>LSTM</a:t>
            </a:r>
          </a:p>
        </p:txBody>
      </p:sp>
      <p:sp>
        <p:nvSpPr>
          <p:cNvPr id="22" name="Rectangle 21"/>
          <p:cNvSpPr/>
          <p:nvPr/>
        </p:nvSpPr>
        <p:spPr>
          <a:xfrm>
            <a:off x="4588473" y="4311295"/>
            <a:ext cx="464433" cy="107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i-FI" sz="600" dirty="0"/>
              <a:t>LSTM</a:t>
            </a:r>
          </a:p>
        </p:txBody>
      </p:sp>
      <p:sp>
        <p:nvSpPr>
          <p:cNvPr id="23" name="Rectangle 22"/>
          <p:cNvSpPr/>
          <p:nvPr/>
        </p:nvSpPr>
        <p:spPr>
          <a:xfrm>
            <a:off x="4588473" y="4522298"/>
            <a:ext cx="464433" cy="107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i-FI" sz="600" dirty="0"/>
              <a:t>LSTM</a:t>
            </a:r>
          </a:p>
        </p:txBody>
      </p:sp>
      <p:sp>
        <p:nvSpPr>
          <p:cNvPr id="24" name="Rectangle 23"/>
          <p:cNvSpPr/>
          <p:nvPr/>
        </p:nvSpPr>
        <p:spPr>
          <a:xfrm>
            <a:off x="4588473" y="3265517"/>
            <a:ext cx="464433" cy="10781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fi-FI" sz="600" dirty="0"/>
              <a:t>LSTM</a:t>
            </a:r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4264820" y="3319423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4264820" y="3527346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/>
          <p:nvPr/>
        </p:nvCxnSpPr>
        <p:spPr>
          <a:xfrm>
            <a:off x="4264820" y="3739890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>
            <a:off x="4264820" y="3937032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>
            <a:off x="4264820" y="4151117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4264820" y="4366741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>
            <a:off x="4264820" y="4583905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endCxn id="18" idx="0"/>
          </p:cNvCxnSpPr>
          <p:nvPr/>
        </p:nvCxnSpPr>
        <p:spPr>
          <a:xfrm>
            <a:off x="4820690" y="3373330"/>
            <a:ext cx="0" cy="10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/>
          <p:nvPr/>
        </p:nvCxnSpPr>
        <p:spPr>
          <a:xfrm>
            <a:off x="4825043" y="3581254"/>
            <a:ext cx="0" cy="10011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/>
          <p:nvPr/>
        </p:nvCxnSpPr>
        <p:spPr>
          <a:xfrm>
            <a:off x="4825043" y="3776854"/>
            <a:ext cx="0" cy="10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0" idx="2"/>
            <a:endCxn id="21" idx="0"/>
          </p:cNvCxnSpPr>
          <p:nvPr/>
        </p:nvCxnSpPr>
        <p:spPr>
          <a:xfrm>
            <a:off x="4820690" y="3990939"/>
            <a:ext cx="0" cy="10627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/>
          <p:nvPr/>
        </p:nvCxnSpPr>
        <p:spPr>
          <a:xfrm>
            <a:off x="4825043" y="4205022"/>
            <a:ext cx="0" cy="10011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/>
          <p:nvPr/>
        </p:nvCxnSpPr>
        <p:spPr>
          <a:xfrm flipH="1">
            <a:off x="4825043" y="4419107"/>
            <a:ext cx="1452" cy="10319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/>
          <p:nvPr/>
        </p:nvCxnSpPr>
        <p:spPr>
          <a:xfrm>
            <a:off x="5077578" y="4583905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/>
          <p:nvPr/>
        </p:nvCxnSpPr>
        <p:spPr>
          <a:xfrm>
            <a:off x="5077578" y="4365200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5077578" y="4151117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/>
          <p:nvPr/>
        </p:nvCxnSpPr>
        <p:spPr>
          <a:xfrm>
            <a:off x="5077578" y="3937032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/>
          <p:nvPr/>
        </p:nvCxnSpPr>
        <p:spPr>
          <a:xfrm>
            <a:off x="5077578" y="3735270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/>
          <p:nvPr/>
        </p:nvCxnSpPr>
        <p:spPr>
          <a:xfrm>
            <a:off x="5077578" y="3527346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/>
          <p:nvPr/>
        </p:nvCxnSpPr>
        <p:spPr>
          <a:xfrm>
            <a:off x="5077578" y="3320963"/>
            <a:ext cx="27866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8704" name="Picture 6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2804"/>
          <a:stretch>
            <a:fillRect/>
          </a:stretch>
        </p:blipFill>
        <p:spPr bwMode="auto">
          <a:xfrm>
            <a:off x="5446223" y="3180808"/>
            <a:ext cx="2343938" cy="15109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705" name="TextBox 64"/>
          <p:cNvSpPr txBox="1">
            <a:spLocks noChangeArrowheads="1"/>
          </p:cNvSpPr>
          <p:nvPr/>
        </p:nvSpPr>
        <p:spPr bwMode="auto">
          <a:xfrm>
            <a:off x="1518893" y="3209240"/>
            <a:ext cx="341760" cy="16927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300" dirty="0"/>
              <a:t>H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00" dirty="0"/>
              <a:t>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00" dirty="0"/>
              <a:t>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00" dirty="0"/>
              <a:t>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00" dirty="0"/>
              <a:t>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00" dirty="0"/>
              <a:t>_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00" dirty="0"/>
              <a:t>W</a:t>
            </a:r>
          </a:p>
          <a:p>
            <a:pPr>
              <a:spcBef>
                <a:spcPct val="0"/>
              </a:spcBef>
              <a:buFontTx/>
              <a:buNone/>
            </a:pPr>
            <a:endParaRPr lang="fi-FI" altLang="fi-FI" sz="1300" dirty="0"/>
          </a:p>
        </p:txBody>
      </p:sp>
      <p:sp>
        <p:nvSpPr>
          <p:cNvPr id="28706" name="TextBox 65"/>
          <p:cNvSpPr txBox="1">
            <a:spLocks noChangeArrowheads="1"/>
          </p:cNvSpPr>
          <p:nvPr/>
        </p:nvSpPr>
        <p:spPr bwMode="auto">
          <a:xfrm>
            <a:off x="7861276" y="3166946"/>
            <a:ext cx="348172" cy="15465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fi-FI" altLang="fi-FI" sz="1350" dirty="0"/>
              <a:t>E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50" dirty="0"/>
              <a:t>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50" dirty="0"/>
              <a:t>L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50" dirty="0"/>
              <a:t>O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50" dirty="0"/>
              <a:t>_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50" dirty="0"/>
              <a:t>W</a:t>
            </a:r>
          </a:p>
          <a:p>
            <a:pPr>
              <a:spcBef>
                <a:spcPct val="0"/>
              </a:spcBef>
              <a:buFontTx/>
              <a:buNone/>
            </a:pPr>
            <a:r>
              <a:rPr lang="fi-FI" altLang="fi-FI" sz="1350" dirty="0"/>
              <a:t>O</a:t>
            </a:r>
          </a:p>
        </p:txBody>
      </p:sp>
      <p:sp>
        <p:nvSpPr>
          <p:cNvPr id="7" name="Rectangle 6"/>
          <p:cNvSpPr/>
          <p:nvPr/>
        </p:nvSpPr>
        <p:spPr>
          <a:xfrm>
            <a:off x="5446223" y="3196209"/>
            <a:ext cx="2343938" cy="207923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sp>
        <p:nvSpPr>
          <p:cNvPr id="43" name="Rectangle 42"/>
          <p:cNvSpPr/>
          <p:nvPr/>
        </p:nvSpPr>
        <p:spPr>
          <a:xfrm>
            <a:off x="1816386" y="3422615"/>
            <a:ext cx="2343936" cy="207924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cxnSp>
        <p:nvCxnSpPr>
          <p:cNvPr id="9" name="Straight Arrow Connector 8"/>
          <p:cNvCxnSpPr/>
          <p:nvPr/>
        </p:nvCxnSpPr>
        <p:spPr>
          <a:xfrm flipH="1">
            <a:off x="4163226" y="3376410"/>
            <a:ext cx="1280094" cy="101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4" name="Rectangle 53"/>
          <p:cNvSpPr/>
          <p:nvPr/>
        </p:nvSpPr>
        <p:spPr>
          <a:xfrm>
            <a:off x="5446223" y="3404132"/>
            <a:ext cx="2343938" cy="207924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sp>
        <p:nvSpPr>
          <p:cNvPr id="55" name="Rectangle 54"/>
          <p:cNvSpPr/>
          <p:nvPr/>
        </p:nvSpPr>
        <p:spPr>
          <a:xfrm>
            <a:off x="1816386" y="3630538"/>
            <a:ext cx="2343936" cy="207923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cxnSp>
        <p:nvCxnSpPr>
          <p:cNvPr id="56" name="Straight Arrow Connector 55"/>
          <p:cNvCxnSpPr/>
          <p:nvPr/>
        </p:nvCxnSpPr>
        <p:spPr>
          <a:xfrm flipH="1">
            <a:off x="4163226" y="3584334"/>
            <a:ext cx="1280094" cy="101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5446223" y="3616677"/>
            <a:ext cx="2343938" cy="207924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sp>
        <p:nvSpPr>
          <p:cNvPr id="58" name="Rectangle 57"/>
          <p:cNvSpPr/>
          <p:nvPr/>
        </p:nvSpPr>
        <p:spPr>
          <a:xfrm>
            <a:off x="1816386" y="3843083"/>
            <a:ext cx="2343936" cy="207923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cxnSp>
        <p:nvCxnSpPr>
          <p:cNvPr id="59" name="Straight Arrow Connector 58"/>
          <p:cNvCxnSpPr/>
          <p:nvPr/>
        </p:nvCxnSpPr>
        <p:spPr>
          <a:xfrm flipH="1">
            <a:off x="4163226" y="3796877"/>
            <a:ext cx="1280094" cy="101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0" name="Rectangle 59"/>
          <p:cNvSpPr/>
          <p:nvPr/>
        </p:nvSpPr>
        <p:spPr>
          <a:xfrm>
            <a:off x="5446223" y="3829221"/>
            <a:ext cx="2343938" cy="207924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sp>
        <p:nvSpPr>
          <p:cNvPr id="61" name="Rectangle 60"/>
          <p:cNvSpPr/>
          <p:nvPr/>
        </p:nvSpPr>
        <p:spPr>
          <a:xfrm>
            <a:off x="1816386" y="4055626"/>
            <a:ext cx="2343936" cy="207923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cxnSp>
        <p:nvCxnSpPr>
          <p:cNvPr id="62" name="Straight Arrow Connector 61"/>
          <p:cNvCxnSpPr/>
          <p:nvPr/>
        </p:nvCxnSpPr>
        <p:spPr>
          <a:xfrm flipH="1">
            <a:off x="4163226" y="4009422"/>
            <a:ext cx="1280094" cy="101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63" name="Rectangle 62"/>
          <p:cNvSpPr/>
          <p:nvPr/>
        </p:nvSpPr>
        <p:spPr>
          <a:xfrm>
            <a:off x="5446223" y="4037144"/>
            <a:ext cx="2343938" cy="207923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sp>
        <p:nvSpPr>
          <p:cNvPr id="67" name="Rectangle 66"/>
          <p:cNvSpPr/>
          <p:nvPr/>
        </p:nvSpPr>
        <p:spPr>
          <a:xfrm>
            <a:off x="1816386" y="4263549"/>
            <a:ext cx="2343936" cy="207924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cxnSp>
        <p:nvCxnSpPr>
          <p:cNvPr id="68" name="Straight Arrow Connector 67"/>
          <p:cNvCxnSpPr/>
          <p:nvPr/>
        </p:nvCxnSpPr>
        <p:spPr>
          <a:xfrm flipH="1">
            <a:off x="4163226" y="4217345"/>
            <a:ext cx="1280094" cy="101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2" name="Rectangle 71"/>
          <p:cNvSpPr/>
          <p:nvPr/>
        </p:nvSpPr>
        <p:spPr>
          <a:xfrm>
            <a:off x="5446223" y="4246607"/>
            <a:ext cx="2343938" cy="207923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sp>
        <p:nvSpPr>
          <p:cNvPr id="73" name="Rectangle 72"/>
          <p:cNvSpPr/>
          <p:nvPr/>
        </p:nvSpPr>
        <p:spPr>
          <a:xfrm>
            <a:off x="1816386" y="4473013"/>
            <a:ext cx="2343936" cy="207924"/>
          </a:xfrm>
          <a:prstGeom prst="rect">
            <a:avLst/>
          </a:prstGeom>
          <a:solidFill>
            <a:schemeClr val="accent6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  <p:cxnSp>
        <p:nvCxnSpPr>
          <p:cNvPr id="74" name="Straight Arrow Connector 73"/>
          <p:cNvCxnSpPr/>
          <p:nvPr/>
        </p:nvCxnSpPr>
        <p:spPr>
          <a:xfrm flipH="1">
            <a:off x="4163226" y="4426809"/>
            <a:ext cx="1280094" cy="1016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75" name="Rectangle 74"/>
          <p:cNvSpPr/>
          <p:nvPr/>
        </p:nvSpPr>
        <p:spPr>
          <a:xfrm>
            <a:off x="5446223" y="4462232"/>
            <a:ext cx="2343938" cy="207923"/>
          </a:xfrm>
          <a:prstGeom prst="rect">
            <a:avLst/>
          </a:prstGeom>
          <a:solidFill>
            <a:schemeClr val="accent1">
              <a:lumMod val="60000"/>
              <a:lumOff val="40000"/>
              <a:alpha val="4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fi-FI"/>
          </a:p>
        </p:txBody>
      </p:sp>
    </p:spTree>
    <p:extLst>
      <p:ext uri="{BB962C8B-B14F-4D97-AF65-F5344CB8AC3E}">
        <p14:creationId xmlns:p14="http://schemas.microsoft.com/office/powerpoint/2010/main" val="73899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43" grpId="0" animBg="1"/>
      <p:bldP spid="54" grpId="0" animBg="1"/>
      <p:bldP spid="55" grpId="0" animBg="1"/>
      <p:bldP spid="57" grpId="0" animBg="1"/>
      <p:bldP spid="58" grpId="0" animBg="1"/>
      <p:bldP spid="60" grpId="0" animBg="1"/>
      <p:bldP spid="61" grpId="0" animBg="1"/>
      <p:bldP spid="63" grpId="0" animBg="1"/>
      <p:bldP spid="67" grpId="0" animBg="1"/>
      <p:bldP spid="72" grpId="0" animBg="1"/>
      <p:bldP spid="73" grpId="0" animBg="1"/>
      <p:bldP spid="7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Image Recognition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620713" y="1200150"/>
            <a:ext cx="8110692" cy="3317081"/>
          </a:xfrm>
        </p:spPr>
        <p:txBody>
          <a:bodyPr/>
          <a:lstStyle/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Imagenet is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standard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benchmark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set for image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recognition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Classify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256x256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into 1000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such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as ”person”, ”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bike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”, ”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cheetah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”, etc.</a:t>
            </a: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Total 1.2M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images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metrics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including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top-5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rate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5 </a:t>
            </a:r>
            <a:b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guesses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92" t="15533" r="34692" b="49110"/>
          <a:stretch>
            <a:fillRect/>
          </a:stretch>
        </p:blipFill>
        <p:spPr bwMode="auto">
          <a:xfrm>
            <a:off x="5062040" y="2854713"/>
            <a:ext cx="3927208" cy="16297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5323313" y="4629675"/>
            <a:ext cx="3273029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/>
              <a:t>Picture from Alex Krizhevsky et al., ”</a:t>
            </a:r>
            <a:r>
              <a:rPr lang="en-US" altLang="fi-FI" sz="1050" i="1"/>
              <a:t>ImageNet Classiﬁcation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i-FI" sz="1050" i="1"/>
              <a:t>with Deep Convolutional Neural Networks”, 2012</a:t>
            </a:r>
            <a:endParaRPr lang="fi-FI" altLang="fi-FI" sz="1050" i="1"/>
          </a:p>
        </p:txBody>
      </p:sp>
    </p:spTree>
    <p:extLst>
      <p:ext uri="{BB962C8B-B14F-4D97-AF65-F5344CB8AC3E}">
        <p14:creationId xmlns:p14="http://schemas.microsoft.com/office/powerpoint/2010/main" val="421124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Many LSTM Layers</a:t>
            </a:r>
          </a:p>
        </p:txBody>
      </p:sp>
      <p:sp>
        <p:nvSpPr>
          <p:cNvPr id="29699" name="Content Placeholder 9"/>
          <p:cNvSpPr>
            <a:spLocks noGrp="1"/>
          </p:cNvSpPr>
          <p:nvPr>
            <p:ph idx="1"/>
          </p:nvPr>
        </p:nvSpPr>
        <p:spPr>
          <a:xfrm>
            <a:off x="413468" y="1091804"/>
            <a:ext cx="8541689" cy="3317081"/>
          </a:xfrm>
        </p:spPr>
        <p:txBody>
          <a:bodyPr/>
          <a:lstStyle/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straightforward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extension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 LSTM is to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it in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multiple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typically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than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5).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Below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an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layered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LSTM.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Note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blue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exactly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e.g</a:t>
            </a:r>
            <a:r>
              <a:rPr lang="fi-FI" altLang="fi-FI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512 LSTM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1359051" y="3272156"/>
            <a:ext cx="6650521" cy="1398622"/>
            <a:chOff x="2085975" y="3421856"/>
            <a:chExt cx="5461398" cy="1168004"/>
          </a:xfrm>
        </p:grpSpPr>
        <p:pic>
          <p:nvPicPr>
            <p:cNvPr id="29700" name="Picture 6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7870" t="46532" r="12560" b="36617"/>
            <a:stretch>
              <a:fillRect/>
            </a:stretch>
          </p:blipFill>
          <p:spPr bwMode="auto">
            <a:xfrm>
              <a:off x="2085975" y="3425429"/>
              <a:ext cx="1847850" cy="116085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0" name="Rectangle 69"/>
            <p:cNvSpPr/>
            <p:nvPr/>
          </p:nvSpPr>
          <p:spPr>
            <a:xfrm>
              <a:off x="4313635" y="3654029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4313635" y="3814763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4313635" y="3970735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4313635" y="4136232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313635" y="4301729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4313635" y="4464844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313635" y="3493294"/>
              <a:ext cx="381000" cy="833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cxnSp>
          <p:nvCxnSpPr>
            <p:cNvPr id="81" name="Straight Arrow Connector 80"/>
            <p:cNvCxnSpPr/>
            <p:nvPr/>
          </p:nvCxnSpPr>
          <p:spPr>
            <a:xfrm>
              <a:off x="4048125" y="353496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Arrow Connector 81"/>
            <p:cNvCxnSpPr/>
            <p:nvPr/>
          </p:nvCxnSpPr>
          <p:spPr>
            <a:xfrm>
              <a:off x="4048125" y="36957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Arrow Connector 82"/>
            <p:cNvCxnSpPr/>
            <p:nvPr/>
          </p:nvCxnSpPr>
          <p:spPr>
            <a:xfrm>
              <a:off x="4048125" y="386000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Arrow Connector 83"/>
            <p:cNvCxnSpPr/>
            <p:nvPr/>
          </p:nvCxnSpPr>
          <p:spPr>
            <a:xfrm>
              <a:off x="4048125" y="401240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Arrow Connector 84"/>
            <p:cNvCxnSpPr/>
            <p:nvPr/>
          </p:nvCxnSpPr>
          <p:spPr>
            <a:xfrm>
              <a:off x="4048125" y="4177904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Arrow Connector 85"/>
            <p:cNvCxnSpPr/>
            <p:nvPr/>
          </p:nvCxnSpPr>
          <p:spPr>
            <a:xfrm>
              <a:off x="4048125" y="4344591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Arrow Connector 86"/>
            <p:cNvCxnSpPr/>
            <p:nvPr/>
          </p:nvCxnSpPr>
          <p:spPr>
            <a:xfrm>
              <a:off x="4048125" y="4512469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Arrow Connector 87"/>
            <p:cNvCxnSpPr>
              <a:endCxn id="70" idx="0"/>
            </p:cNvCxnSpPr>
            <p:nvPr/>
          </p:nvCxnSpPr>
          <p:spPr>
            <a:xfrm>
              <a:off x="4504135" y="3576638"/>
              <a:ext cx="0" cy="773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Arrow Connector 88"/>
            <p:cNvCxnSpPr/>
            <p:nvPr/>
          </p:nvCxnSpPr>
          <p:spPr>
            <a:xfrm>
              <a:off x="4507706" y="3737373"/>
              <a:ext cx="0" cy="773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Arrow Connector 89"/>
            <p:cNvCxnSpPr/>
            <p:nvPr/>
          </p:nvCxnSpPr>
          <p:spPr>
            <a:xfrm>
              <a:off x="4507706" y="3888581"/>
              <a:ext cx="0" cy="773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Arrow Connector 90"/>
            <p:cNvCxnSpPr>
              <a:stCxn id="76" idx="2"/>
              <a:endCxn id="77" idx="0"/>
            </p:cNvCxnSpPr>
            <p:nvPr/>
          </p:nvCxnSpPr>
          <p:spPr>
            <a:xfrm>
              <a:off x="4504135" y="4054079"/>
              <a:ext cx="0" cy="821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Arrow Connector 91"/>
            <p:cNvCxnSpPr/>
            <p:nvPr/>
          </p:nvCxnSpPr>
          <p:spPr>
            <a:xfrm>
              <a:off x="4507706" y="4219575"/>
              <a:ext cx="0" cy="773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Arrow Connector 92"/>
            <p:cNvCxnSpPr/>
            <p:nvPr/>
          </p:nvCxnSpPr>
          <p:spPr>
            <a:xfrm flipH="1">
              <a:off x="4507706" y="4385072"/>
              <a:ext cx="1191" cy="797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Arrow Connector 93"/>
            <p:cNvCxnSpPr/>
            <p:nvPr/>
          </p:nvCxnSpPr>
          <p:spPr>
            <a:xfrm>
              <a:off x="4714875" y="4512469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>
              <a:off x="4714875" y="43434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Arrow Connector 95"/>
            <p:cNvCxnSpPr/>
            <p:nvPr/>
          </p:nvCxnSpPr>
          <p:spPr>
            <a:xfrm>
              <a:off x="4714875" y="4177904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Arrow Connector 96"/>
            <p:cNvCxnSpPr/>
            <p:nvPr/>
          </p:nvCxnSpPr>
          <p:spPr>
            <a:xfrm>
              <a:off x="4714875" y="401240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Straight Arrow Connector 97"/>
            <p:cNvCxnSpPr/>
            <p:nvPr/>
          </p:nvCxnSpPr>
          <p:spPr>
            <a:xfrm>
              <a:off x="4714875" y="3856435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Straight Arrow Connector 98"/>
            <p:cNvCxnSpPr/>
            <p:nvPr/>
          </p:nvCxnSpPr>
          <p:spPr>
            <a:xfrm>
              <a:off x="4714875" y="36957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0" name="Straight Arrow Connector 99"/>
            <p:cNvCxnSpPr/>
            <p:nvPr/>
          </p:nvCxnSpPr>
          <p:spPr>
            <a:xfrm>
              <a:off x="4714875" y="353615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pic>
          <p:nvPicPr>
            <p:cNvPr id="29728" name="Picture 100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2804"/>
            <a:stretch>
              <a:fillRect/>
            </a:stretch>
          </p:blipFill>
          <p:spPr bwMode="auto">
            <a:xfrm>
              <a:off x="5624513" y="3421856"/>
              <a:ext cx="1922860" cy="11680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3" name="Rectangle 102"/>
            <p:cNvSpPr/>
            <p:nvPr/>
          </p:nvSpPr>
          <p:spPr>
            <a:xfrm>
              <a:off x="4964906" y="3654029"/>
              <a:ext cx="381000" cy="833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964906" y="3814763"/>
              <a:ext cx="381000" cy="833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4964906" y="3970735"/>
              <a:ext cx="381000" cy="833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4964906" y="4136232"/>
              <a:ext cx="381000" cy="833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4964906" y="4301729"/>
              <a:ext cx="381000" cy="833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4964906" y="4464844"/>
              <a:ext cx="381000" cy="833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964906" y="3493294"/>
              <a:ext cx="381000" cy="83344"/>
            </a:xfrm>
            <a:prstGeom prst="rect">
              <a:avLst/>
            </a:prstGeom>
            <a:solidFill>
              <a:srgbClr val="FF0000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fi-FI" sz="600" dirty="0"/>
                <a:t>LSTM</a:t>
              </a:r>
            </a:p>
          </p:txBody>
        </p:sp>
        <p:cxnSp>
          <p:nvCxnSpPr>
            <p:cNvPr id="110" name="Straight Arrow Connector 109"/>
            <p:cNvCxnSpPr>
              <a:endCxn id="103" idx="0"/>
            </p:cNvCxnSpPr>
            <p:nvPr/>
          </p:nvCxnSpPr>
          <p:spPr>
            <a:xfrm>
              <a:off x="5155406" y="3576638"/>
              <a:ext cx="0" cy="773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1" name="Straight Arrow Connector 110"/>
            <p:cNvCxnSpPr/>
            <p:nvPr/>
          </p:nvCxnSpPr>
          <p:spPr>
            <a:xfrm>
              <a:off x="5158979" y="3737373"/>
              <a:ext cx="0" cy="7739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Straight Arrow Connector 111"/>
            <p:cNvCxnSpPr/>
            <p:nvPr/>
          </p:nvCxnSpPr>
          <p:spPr>
            <a:xfrm>
              <a:off x="5158979" y="3888581"/>
              <a:ext cx="0" cy="773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Straight Arrow Connector 112"/>
            <p:cNvCxnSpPr>
              <a:stCxn id="105" idx="2"/>
              <a:endCxn id="106" idx="0"/>
            </p:cNvCxnSpPr>
            <p:nvPr/>
          </p:nvCxnSpPr>
          <p:spPr>
            <a:xfrm>
              <a:off x="5155406" y="4054079"/>
              <a:ext cx="0" cy="82153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Arrow Connector 113"/>
            <p:cNvCxnSpPr/>
            <p:nvPr/>
          </p:nvCxnSpPr>
          <p:spPr>
            <a:xfrm>
              <a:off x="5158979" y="4219575"/>
              <a:ext cx="0" cy="77391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Straight Arrow Connector 114"/>
            <p:cNvCxnSpPr/>
            <p:nvPr/>
          </p:nvCxnSpPr>
          <p:spPr>
            <a:xfrm flipH="1">
              <a:off x="5158979" y="4385072"/>
              <a:ext cx="1190" cy="79772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Straight Arrow Connector 115"/>
            <p:cNvCxnSpPr/>
            <p:nvPr/>
          </p:nvCxnSpPr>
          <p:spPr>
            <a:xfrm>
              <a:off x="5366147" y="4512469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Straight Arrow Connector 116"/>
            <p:cNvCxnSpPr/>
            <p:nvPr/>
          </p:nvCxnSpPr>
          <p:spPr>
            <a:xfrm>
              <a:off x="5366147" y="43434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Straight Arrow Connector 117"/>
            <p:cNvCxnSpPr/>
            <p:nvPr/>
          </p:nvCxnSpPr>
          <p:spPr>
            <a:xfrm>
              <a:off x="5366147" y="4177904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Straight Arrow Connector 118"/>
            <p:cNvCxnSpPr/>
            <p:nvPr/>
          </p:nvCxnSpPr>
          <p:spPr>
            <a:xfrm>
              <a:off x="5366147" y="401240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Straight Arrow Connector 119"/>
            <p:cNvCxnSpPr/>
            <p:nvPr/>
          </p:nvCxnSpPr>
          <p:spPr>
            <a:xfrm>
              <a:off x="5366147" y="3856435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Arrow Connector 120"/>
            <p:cNvCxnSpPr/>
            <p:nvPr/>
          </p:nvCxnSpPr>
          <p:spPr>
            <a:xfrm>
              <a:off x="5366147" y="3695700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Arrow Connector 121"/>
            <p:cNvCxnSpPr/>
            <p:nvPr/>
          </p:nvCxnSpPr>
          <p:spPr>
            <a:xfrm>
              <a:off x="5366147" y="3536156"/>
              <a:ext cx="2286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74667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ext Box 2"/>
          <p:cNvSpPr txBox="1">
            <a:spLocks noChangeArrowheads="1"/>
          </p:cNvSpPr>
          <p:nvPr/>
        </p:nvSpPr>
        <p:spPr bwMode="auto">
          <a:xfrm>
            <a:off x="4922044" y="4651773"/>
            <a:ext cx="3273029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/>
              <a:t>Picture from G. Parascandolo M.Sc. Thesis, 2015.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>
                <a:hlinkClick r:id="rId2"/>
              </a:rPr>
              <a:t>http://urn.fi/URN:NBN:fi:tty-201511241773</a:t>
            </a:r>
            <a:r>
              <a:rPr lang="fi-FI" altLang="fi-FI" sz="1050" i="1"/>
              <a:t> </a:t>
            </a:r>
          </a:p>
        </p:txBody>
      </p:sp>
      <p:sp>
        <p:nvSpPr>
          <p:cNvPr id="3072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LSTM Training</a:t>
            </a:r>
          </a:p>
        </p:txBody>
      </p:sp>
      <p:sp>
        <p:nvSpPr>
          <p:cNvPr id="30724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LSTM net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viewed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very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deep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non-recurrent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LSTM net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unfolded</a:t>
            </a:r>
            <a:r>
              <a:rPr lang="fi-FI" altLang="fi-FI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over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steps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After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unfolding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normal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gradient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based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learning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rules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apply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pic>
        <p:nvPicPr>
          <p:cNvPr id="30725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07" t="33182" r="17992" b="28650"/>
          <a:stretch>
            <a:fillRect/>
          </a:stretch>
        </p:blipFill>
        <p:spPr bwMode="auto">
          <a:xfrm>
            <a:off x="4363778" y="2852530"/>
            <a:ext cx="4486535" cy="18373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957848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Text Modeling Experiment</a:t>
            </a:r>
          </a:p>
        </p:txBody>
      </p:sp>
      <p:sp>
        <p:nvSpPr>
          <p:cNvPr id="31747" name="Content Placeholder 9"/>
          <p:cNvSpPr>
            <a:spLocks noGrp="1"/>
          </p:cNvSpPr>
          <p:nvPr>
            <p:ph idx="1"/>
          </p:nvPr>
        </p:nvSpPr>
        <p:spPr>
          <a:xfrm>
            <a:off x="457200" y="1200151"/>
            <a:ext cx="8577470" cy="3317081"/>
          </a:xfrm>
        </p:spPr>
        <p:txBody>
          <a:bodyPr/>
          <a:lstStyle/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Keras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includes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script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b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1800" dirty="0">
                <a:latin typeface="Arial" panose="020B0604020202020204" pitchFamily="34" charset="0"/>
                <a:cs typeface="Arial" panose="020B0604020202020204" pitchFamily="34" charset="0"/>
                <a:hlinkClick r:id="rId2"/>
              </a:rPr>
              <a:t>https://github.com/fchollet/keras/blob/master/examples/lstm_text_generation.py</a:t>
            </a:r>
            <a:endParaRPr lang="fi-FI" altLang="fi-FI" sz="1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Train a 2-layer LSTM (512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nodes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each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showing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Nietzche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texts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sequence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 600901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consisting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of 59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symbols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uppercase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lowercase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special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characters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31748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4562" y="3610803"/>
            <a:ext cx="6218364" cy="1111216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749" name="Text Box 2"/>
          <p:cNvSpPr txBox="1">
            <a:spLocks noChangeArrowheads="1"/>
          </p:cNvSpPr>
          <p:nvPr/>
        </p:nvSpPr>
        <p:spPr bwMode="auto">
          <a:xfrm>
            <a:off x="4361383" y="4722019"/>
            <a:ext cx="1584722" cy="42148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 dirty="0" err="1"/>
              <a:t>Sample</a:t>
            </a:r>
            <a:r>
              <a:rPr lang="fi-FI" altLang="fi-FI" sz="1050" i="1" dirty="0"/>
              <a:t> of </a:t>
            </a:r>
            <a:r>
              <a:rPr lang="fi-FI" altLang="fi-FI" sz="1050" i="1" dirty="0" err="1"/>
              <a:t>training</a:t>
            </a:r>
            <a:r>
              <a:rPr lang="fi-FI" altLang="fi-FI" sz="1050" i="1" dirty="0"/>
              <a:t> data</a:t>
            </a:r>
          </a:p>
        </p:txBody>
      </p:sp>
    </p:spTree>
    <p:extLst>
      <p:ext uri="{BB962C8B-B14F-4D97-AF65-F5344CB8AC3E}">
        <p14:creationId xmlns:p14="http://schemas.microsoft.com/office/powerpoint/2010/main" val="34250008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Text Modeling Experiment</a:t>
            </a:r>
          </a:p>
        </p:txBody>
      </p:sp>
      <p:sp>
        <p:nvSpPr>
          <p:cNvPr id="32771" name="Content Placeholder 9"/>
          <p:cNvSpPr>
            <a:spLocks noGrp="1"/>
          </p:cNvSpPr>
          <p:nvPr>
            <p:ph idx="1"/>
          </p:nvPr>
        </p:nvSpPr>
        <p:spPr>
          <a:xfrm>
            <a:off x="609601" y="1080493"/>
            <a:ext cx="6172200" cy="3317081"/>
          </a:xfrm>
        </p:spPr>
        <p:txBody>
          <a:bodyPr/>
          <a:lstStyle/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for a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hours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on a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Nvidia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high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GPU (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Tesla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K40m).</a:t>
            </a: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At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start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net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knows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few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words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b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picks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up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vocabulary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rather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soon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2772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98494" y="1200150"/>
            <a:ext cx="2145506" cy="13608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3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7446" y="2909955"/>
            <a:ext cx="2345842" cy="16620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4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8662" y="2909955"/>
            <a:ext cx="2375452" cy="13681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2775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9489" y="2907259"/>
            <a:ext cx="2156945" cy="16099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2776" name="Text Box 2"/>
          <p:cNvSpPr txBox="1">
            <a:spLocks noChangeArrowheads="1"/>
          </p:cNvSpPr>
          <p:nvPr/>
        </p:nvSpPr>
        <p:spPr bwMode="auto">
          <a:xfrm>
            <a:off x="1701403" y="4461273"/>
            <a:ext cx="1585913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b="1" i="1"/>
              <a:t>Epoch 1</a:t>
            </a:r>
          </a:p>
        </p:txBody>
      </p:sp>
      <p:sp>
        <p:nvSpPr>
          <p:cNvPr id="32777" name="Text Box 2"/>
          <p:cNvSpPr txBox="1">
            <a:spLocks noChangeArrowheads="1"/>
          </p:cNvSpPr>
          <p:nvPr/>
        </p:nvSpPr>
        <p:spPr bwMode="auto">
          <a:xfrm>
            <a:off x="4562078" y="4461273"/>
            <a:ext cx="1584722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b="1" i="1" dirty="0" err="1"/>
              <a:t>Epoch</a:t>
            </a:r>
            <a:r>
              <a:rPr lang="fi-FI" altLang="fi-FI" sz="1050" b="1" i="1" dirty="0"/>
              <a:t> 3</a:t>
            </a:r>
          </a:p>
        </p:txBody>
      </p:sp>
      <p:sp>
        <p:nvSpPr>
          <p:cNvPr id="32778" name="Text Box 2"/>
          <p:cNvSpPr txBox="1">
            <a:spLocks noChangeArrowheads="1"/>
          </p:cNvSpPr>
          <p:nvPr/>
        </p:nvSpPr>
        <p:spPr bwMode="auto">
          <a:xfrm>
            <a:off x="7265591" y="4461273"/>
            <a:ext cx="1584722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b="1" i="1" dirty="0" err="1"/>
              <a:t>Epoch</a:t>
            </a:r>
            <a:r>
              <a:rPr lang="fi-FI" altLang="fi-FI" sz="1050" b="1" i="1" dirty="0"/>
              <a:t> 25</a:t>
            </a:r>
          </a:p>
        </p:txBody>
      </p:sp>
    </p:spTree>
    <p:extLst>
      <p:ext uri="{BB962C8B-B14F-4D97-AF65-F5344CB8AC3E}">
        <p14:creationId xmlns:p14="http://schemas.microsoft.com/office/powerpoint/2010/main" val="30122524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Text Modeling Experiment</a:t>
            </a:r>
          </a:p>
        </p:txBody>
      </p:sp>
      <p:sp>
        <p:nvSpPr>
          <p:cNvPr id="33795" name="Content Placeholder 9"/>
          <p:cNvSpPr>
            <a:spLocks noGrp="1"/>
          </p:cNvSpPr>
          <p:nvPr>
            <p:ph idx="1"/>
          </p:nvPr>
        </p:nvSpPr>
        <p:spPr>
          <a:xfrm>
            <a:off x="620713" y="1240632"/>
            <a:ext cx="7160022" cy="3317081"/>
          </a:xfrm>
        </p:spPr>
        <p:txBody>
          <a:bodyPr/>
          <a:lstStyle/>
          <a:p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Let’s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do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same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thing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Finnish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text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discussions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Suomi24 forum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are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released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public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message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nonsense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but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syntax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close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correct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: A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foreigner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can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not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tell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1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difference</a:t>
            </a:r>
            <a:r>
              <a:rPr lang="fi-FI" altLang="fi-FI" sz="21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33796" name="Text Box 2"/>
          <p:cNvSpPr txBox="1">
            <a:spLocks noChangeArrowheads="1"/>
          </p:cNvSpPr>
          <p:nvPr/>
        </p:nvSpPr>
        <p:spPr bwMode="auto">
          <a:xfrm>
            <a:off x="1608535" y="4461273"/>
            <a:ext cx="1584722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b="1" i="1"/>
              <a:t>Epoch 1</a:t>
            </a:r>
          </a:p>
        </p:txBody>
      </p:sp>
      <p:sp>
        <p:nvSpPr>
          <p:cNvPr id="33797" name="Text Box 2"/>
          <p:cNvSpPr txBox="1">
            <a:spLocks noChangeArrowheads="1"/>
          </p:cNvSpPr>
          <p:nvPr/>
        </p:nvSpPr>
        <p:spPr bwMode="auto">
          <a:xfrm>
            <a:off x="4211555" y="4462723"/>
            <a:ext cx="1584722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b="1" i="1" dirty="0" err="1"/>
              <a:t>Epoch</a:t>
            </a:r>
            <a:r>
              <a:rPr lang="fi-FI" altLang="fi-FI" sz="1050" b="1" i="1" dirty="0"/>
              <a:t> 4</a:t>
            </a:r>
          </a:p>
        </p:txBody>
      </p:sp>
      <p:sp>
        <p:nvSpPr>
          <p:cNvPr id="33798" name="Text Box 2"/>
          <p:cNvSpPr txBox="1">
            <a:spLocks noChangeArrowheads="1"/>
          </p:cNvSpPr>
          <p:nvPr/>
        </p:nvSpPr>
        <p:spPr bwMode="auto">
          <a:xfrm>
            <a:off x="7084076" y="4461273"/>
            <a:ext cx="1584722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b="1" i="1" dirty="0" err="1"/>
              <a:t>Epoch</a:t>
            </a:r>
            <a:r>
              <a:rPr lang="fi-FI" altLang="fi-FI" sz="1050" b="1" i="1" dirty="0"/>
              <a:t> 44</a:t>
            </a:r>
          </a:p>
        </p:txBody>
      </p:sp>
      <p:pic>
        <p:nvPicPr>
          <p:cNvPr id="33799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647" y="2842229"/>
            <a:ext cx="2450716" cy="170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0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179"/>
          <a:stretch>
            <a:fillRect/>
          </a:stretch>
        </p:blipFill>
        <p:spPr bwMode="auto">
          <a:xfrm>
            <a:off x="3496164" y="2848182"/>
            <a:ext cx="2489678" cy="1709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801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543" y="2848182"/>
            <a:ext cx="2689256" cy="16559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51549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Fake</a:t>
            </a:r>
            <a:r>
              <a:rPr lang="fi-FI" dirty="0" smtClean="0"/>
              <a:t> </a:t>
            </a:r>
            <a:r>
              <a:rPr lang="fi-FI" dirty="0" err="1" smtClean="0"/>
              <a:t>Chinese</a:t>
            </a:r>
            <a:r>
              <a:rPr lang="fi-FI" dirty="0" smtClean="0"/>
              <a:t> </a:t>
            </a:r>
            <a:r>
              <a:rPr lang="fi-FI" dirty="0" err="1" smtClean="0"/>
              <a:t>Characters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sz="2400" dirty="0" smtClean="0"/>
          </a:p>
          <a:p>
            <a:pPr marL="0" indent="0">
              <a:buNone/>
            </a:pPr>
            <a:endParaRPr lang="fi-FI" sz="2400" dirty="0" smtClean="0"/>
          </a:p>
          <a:p>
            <a:endParaRPr lang="fi-FI" sz="2400" dirty="0"/>
          </a:p>
          <a:p>
            <a:endParaRPr lang="fi-FI" sz="2400" dirty="0" smtClean="0"/>
          </a:p>
          <a:p>
            <a:endParaRPr lang="fi-FI" sz="2400" dirty="0"/>
          </a:p>
          <a:p>
            <a:endParaRPr lang="fi-FI" sz="2400" dirty="0" smtClean="0"/>
          </a:p>
          <a:p>
            <a:pPr marL="0" indent="0">
              <a:buNone/>
            </a:pPr>
            <a:r>
              <a:rPr lang="fi-FI" sz="2400" b="1" dirty="0">
                <a:hlinkClick r:id="rId2"/>
              </a:rPr>
              <a:t>http://</a:t>
            </a:r>
            <a:r>
              <a:rPr lang="fi-FI" sz="2400" b="1" dirty="0" smtClean="0">
                <a:hlinkClick r:id="rId2"/>
              </a:rPr>
              <a:t>tinyurl.com/no36azh</a:t>
            </a:r>
            <a:r>
              <a:rPr lang="fi-FI" sz="2400" b="1" dirty="0" smtClean="0"/>
              <a:t> </a:t>
            </a:r>
            <a:endParaRPr lang="fi-FI" sz="2400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25</a:t>
            </a:fld>
            <a:endParaRPr lang="fi-FI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649" t="11489" r="6006" b="5033"/>
          <a:stretch/>
        </p:blipFill>
        <p:spPr>
          <a:xfrm>
            <a:off x="2198053" y="1277540"/>
            <a:ext cx="5074920" cy="2471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94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i-FI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i-FI" dirty="0" smtClean="0"/>
          </a:p>
          <a:p>
            <a:endParaRPr lang="fi-FI" dirty="0" smtClean="0"/>
          </a:p>
          <a:p>
            <a:pPr marL="0" indent="0">
              <a:buNone/>
            </a:pPr>
            <a:r>
              <a:rPr lang="fi-FI" b="1" dirty="0"/>
              <a:t>	</a:t>
            </a:r>
            <a:r>
              <a:rPr lang="fi-FI" b="1" dirty="0" smtClean="0"/>
              <a:t>					EXAMPLES</a:t>
            </a:r>
            <a:endParaRPr lang="fi-FI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26</a:t>
            </a:fld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5730904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tsikko 1"/>
          <p:cNvSpPr>
            <a:spLocks noGrp="1"/>
          </p:cNvSpPr>
          <p:nvPr>
            <p:ph type="title"/>
          </p:nvPr>
        </p:nvSpPr>
        <p:spPr>
          <a:xfrm>
            <a:off x="620713" y="156117"/>
            <a:ext cx="8523287" cy="1131888"/>
          </a:xfrm>
        </p:spPr>
        <p:txBody>
          <a:bodyPr/>
          <a:lstStyle/>
          <a:p>
            <a:pPr eaLnBrk="1" hangingPunct="1"/>
            <a:r>
              <a:rPr lang="fi-FI" altLang="fi-FI" sz="3400" b="1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Age</a:t>
            </a:r>
            <a:r>
              <a:rPr lang="fi-FI" altLang="fi-FI" sz="3400" b="1" dirty="0">
                <a:cs typeface="Arial" panose="020B0604020202020204" pitchFamily="34" charset="0"/>
              </a:rPr>
              <a:t> </a:t>
            </a:r>
            <a:r>
              <a:rPr lang="fi-FI" altLang="fi-FI" sz="3400" b="1" dirty="0" smtClean="0">
                <a:cs typeface="Arial" panose="020B0604020202020204" pitchFamily="34" charset="0"/>
              </a:rPr>
              <a:t>/ </a:t>
            </a:r>
            <a:r>
              <a:rPr lang="fi-FI" altLang="fi-FI" sz="3400" b="1" dirty="0" err="1" smtClean="0">
                <a:cs typeface="Arial" panose="020B0604020202020204" pitchFamily="34" charset="0"/>
              </a:rPr>
              <a:t>Gender</a:t>
            </a:r>
            <a:r>
              <a:rPr lang="fi-FI" altLang="fi-FI" sz="3400" b="1" dirty="0" smtClean="0">
                <a:cs typeface="Arial" panose="020B0604020202020204" pitchFamily="34" charset="0"/>
              </a:rPr>
              <a:t> / </a:t>
            </a:r>
            <a:r>
              <a:rPr lang="fi-FI" altLang="fi-FI" sz="3400" b="1" dirty="0" err="1" smtClean="0">
                <a:cs typeface="Arial" panose="020B0604020202020204" pitchFamily="34" charset="0"/>
              </a:rPr>
              <a:t>Expression</a:t>
            </a:r>
            <a:r>
              <a:rPr lang="fi-FI" altLang="fi-FI" sz="3400" b="1" dirty="0">
                <a:cs typeface="Arial" panose="020B0604020202020204" pitchFamily="34" charset="0"/>
              </a:rPr>
              <a:t> </a:t>
            </a:r>
            <a:r>
              <a:rPr lang="fi-FI" altLang="fi-FI" sz="3400" b="1" dirty="0" err="1" smtClean="0">
                <a:cs typeface="Arial" panose="020B0604020202020204" pitchFamily="34" charset="0"/>
              </a:rPr>
              <a:t>Recognition</a:t>
            </a:r>
            <a:endParaRPr lang="fi-FI" altLang="fi-FI" sz="3400" b="1" dirty="0" smtClean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Sisällön paikkamerkki 2"/>
          <p:cNvSpPr>
            <a:spLocks noGrp="1"/>
          </p:cNvSpPr>
          <p:nvPr>
            <p:ph idx="1"/>
          </p:nvPr>
        </p:nvSpPr>
        <p:spPr>
          <a:xfrm>
            <a:off x="620712" y="1268000"/>
            <a:ext cx="8400625" cy="44116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TUT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estimation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demo is an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of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modern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vision</a:t>
            </a: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System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estimates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age</a:t>
            </a:r>
            <a:r>
              <a:rPr lang="fi-FI" altLang="fi-FI" sz="2600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i-FI" altLang="fi-FI" sz="2600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real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endParaRPr lang="fi-FI" altLang="fi-FI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Trained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using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a 500 K </a:t>
            </a:r>
            <a:b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image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database</a:t>
            </a:r>
            <a:endParaRPr lang="fi-FI" altLang="fi-FI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indent="-457200" eaLnBrk="1" hangingPunct="1">
              <a:buFont typeface="Arial" panose="020B0604020202020204" pitchFamily="34" charset="0"/>
              <a:buChar char="•"/>
            </a:pP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Average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±3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years</a:t>
            </a:r>
            <a:endParaRPr lang="fi-FI" altLang="fi-FI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Age_Estimatio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450305" y="2032237"/>
            <a:ext cx="3632363" cy="28831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7715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20352" y="122662"/>
            <a:ext cx="8218487" cy="1131888"/>
          </a:xfrm>
        </p:spPr>
        <p:txBody>
          <a:bodyPr/>
          <a:lstStyle/>
          <a:p>
            <a:r>
              <a:rPr lang="fi-FI" sz="3600" b="1" dirty="0" smtClean="0">
                <a:latin typeface="Arial Black" panose="020B0A04020102020204" pitchFamily="34" charset="0"/>
              </a:rPr>
              <a:t>Deep Net </a:t>
            </a:r>
            <a:r>
              <a:rPr lang="fi-FI" sz="3600" b="1" dirty="0" err="1" smtClean="0">
                <a:latin typeface="Arial Black" panose="020B0A04020102020204" pitchFamily="34" charset="0"/>
              </a:rPr>
              <a:t>Learns</a:t>
            </a:r>
            <a:r>
              <a:rPr lang="fi-FI" sz="3600" b="1" dirty="0" smtClean="0">
                <a:latin typeface="Arial Black" panose="020B0A04020102020204" pitchFamily="34" charset="0"/>
              </a:rPr>
              <a:t> to Play</a:t>
            </a:r>
            <a:endParaRPr lang="fi-FI" sz="3600" b="1" dirty="0">
              <a:latin typeface="Arial Black" panose="020B0A04020102020204" pitchFamily="34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368601" y="1122130"/>
            <a:ext cx="4383335" cy="4411662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fi-FI" sz="2800" dirty="0" err="1" smtClean="0"/>
              <a:t>Mnih</a:t>
            </a:r>
            <a:r>
              <a:rPr lang="fi-FI" sz="2800" dirty="0" smtClean="0"/>
              <a:t> </a:t>
            </a:r>
            <a:r>
              <a:rPr lang="fi-FI" sz="2800" i="1" dirty="0" smtClean="0"/>
              <a:t>et al.</a:t>
            </a:r>
            <a:r>
              <a:rPr lang="fi-FI" sz="2800" dirty="0" smtClean="0"/>
              <a:t> (Google </a:t>
            </a:r>
            <a:r>
              <a:rPr lang="fi-FI" sz="2800" dirty="0" err="1" smtClean="0"/>
              <a:t>Deepmind</a:t>
            </a:r>
            <a:r>
              <a:rPr lang="fi-FI" sz="2800" dirty="0" smtClean="0"/>
              <a:t>, 2015) </a:t>
            </a:r>
            <a:r>
              <a:rPr lang="fi-FI" sz="2800" dirty="0" err="1" smtClean="0"/>
              <a:t>trained</a:t>
            </a:r>
            <a:r>
              <a:rPr lang="fi-FI" sz="2800" dirty="0" smtClean="0"/>
              <a:t> a </a:t>
            </a:r>
            <a:r>
              <a:rPr lang="fi-FI" sz="2800" dirty="0" err="1" smtClean="0"/>
              <a:t>network</a:t>
            </a:r>
            <a:r>
              <a:rPr lang="fi-FI" sz="2800" dirty="0" smtClean="0"/>
              <a:t> to play </a:t>
            </a:r>
            <a:r>
              <a:rPr lang="fi-FI" sz="2800" dirty="0" err="1" smtClean="0"/>
              <a:t>computer</a:t>
            </a:r>
            <a:r>
              <a:rPr lang="fi-FI" sz="2800" dirty="0" smtClean="0"/>
              <a:t> </a:t>
            </a:r>
            <a:r>
              <a:rPr lang="fi-FI" sz="2800" dirty="0" err="1" smtClean="0"/>
              <a:t>games</a:t>
            </a:r>
            <a:endParaRPr lang="fi-FI" sz="2800" dirty="0" smtClean="0"/>
          </a:p>
        </p:txBody>
      </p:sp>
      <p:pic>
        <p:nvPicPr>
          <p:cNvPr id="14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47" t="20996" r="18631" b="20585"/>
          <a:stretch/>
        </p:blipFill>
        <p:spPr bwMode="auto">
          <a:xfrm>
            <a:off x="767874" y="3030882"/>
            <a:ext cx="3773740" cy="217255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Google DeepMind's Deep Q-learning playing Atari Breakout-V1eYniJ0Rnk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779941" y="2240904"/>
            <a:ext cx="2259888" cy="2795738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4661210" y="1122130"/>
            <a:ext cx="437861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spcBef>
                <a:spcPct val="20000"/>
              </a:spcBef>
              <a:buFont typeface="Arial" panose="020B0604020202020204" pitchFamily="34" charset="0"/>
              <a:buChar char="•"/>
            </a:pPr>
            <a:r>
              <a:rPr lang="fi-FI" sz="2800" dirty="0" err="1" smtClean="0">
                <a:solidFill>
                  <a:prstClr val="black"/>
                </a:solidFill>
                <a:latin typeface="Arial"/>
                <a:cs typeface="Arial"/>
              </a:rPr>
              <a:t>Better</a:t>
            </a:r>
            <a:r>
              <a:rPr lang="fi-FI" sz="2800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fi-FI" sz="2800" dirty="0" err="1" smtClean="0">
                <a:solidFill>
                  <a:prstClr val="black"/>
                </a:solidFill>
                <a:latin typeface="Arial"/>
                <a:cs typeface="Arial"/>
              </a:rPr>
              <a:t>than</a:t>
            </a:r>
            <a:r>
              <a:rPr lang="fi-FI" sz="2800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fi-FI" sz="2800" dirty="0" err="1" smtClean="0">
                <a:solidFill>
                  <a:prstClr val="black"/>
                </a:solidFill>
                <a:latin typeface="Arial"/>
                <a:cs typeface="Arial"/>
              </a:rPr>
              <a:t>human</a:t>
            </a:r>
            <a:r>
              <a:rPr lang="fi-FI" sz="2800" dirty="0" smtClean="0">
                <a:solidFill>
                  <a:prstClr val="black"/>
                </a:solidFill>
                <a:latin typeface="Arial"/>
                <a:cs typeface="Arial"/>
              </a:rPr>
              <a:t> in </a:t>
            </a:r>
            <a:r>
              <a:rPr lang="fi-FI" sz="2800" dirty="0" err="1" smtClean="0">
                <a:solidFill>
                  <a:prstClr val="black"/>
                </a:solidFill>
                <a:latin typeface="Arial"/>
                <a:cs typeface="Arial"/>
              </a:rPr>
              <a:t>many</a:t>
            </a:r>
            <a:r>
              <a:rPr lang="fi-FI" sz="2800" dirty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fi-FI" sz="2800" dirty="0" smtClean="0">
                <a:solidFill>
                  <a:prstClr val="black"/>
                </a:solidFill>
                <a:latin typeface="Arial"/>
                <a:cs typeface="Arial"/>
              </a:rPr>
              <a:t>classic 1980’s </a:t>
            </a:r>
            <a:r>
              <a:rPr lang="fi-FI" sz="2800" dirty="0" err="1" smtClean="0">
                <a:solidFill>
                  <a:prstClr val="black"/>
                </a:solidFill>
                <a:latin typeface="Arial"/>
                <a:cs typeface="Arial"/>
              </a:rPr>
              <a:t>games</a:t>
            </a:r>
            <a:r>
              <a:rPr lang="fi-FI" sz="2800" dirty="0" smtClean="0">
                <a:solidFill>
                  <a:prstClr val="black"/>
                </a:solidFill>
                <a:latin typeface="Arial"/>
                <a:cs typeface="Arial"/>
              </a:rPr>
              <a:t>:</a:t>
            </a:r>
            <a:r>
              <a:rPr lang="fi-FI" sz="2800" i="1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br>
              <a:rPr lang="fi-FI" sz="2800" i="1" dirty="0" smtClean="0">
                <a:solidFill>
                  <a:prstClr val="black"/>
                </a:solidFill>
                <a:latin typeface="Arial"/>
                <a:cs typeface="Arial"/>
              </a:rPr>
            </a:br>
            <a:r>
              <a:rPr lang="fi-FI" sz="2800" i="1" dirty="0" smtClean="0">
                <a:solidFill>
                  <a:prstClr val="black"/>
                </a:solidFill>
                <a:latin typeface="Arial"/>
                <a:cs typeface="Arial"/>
              </a:rPr>
              <a:t>Pinball</a:t>
            </a:r>
            <a:r>
              <a:rPr lang="fi-FI" sz="2800" i="1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lang="fi-FI" sz="2800" i="1" dirty="0" smtClean="0">
                <a:solidFill>
                  <a:prstClr val="black"/>
                </a:solidFill>
                <a:latin typeface="Arial"/>
                <a:cs typeface="Arial"/>
              </a:rPr>
              <a:t/>
            </a:r>
            <a:br>
              <a:rPr lang="fi-FI" sz="2800" i="1" dirty="0" smtClean="0">
                <a:solidFill>
                  <a:prstClr val="black"/>
                </a:solidFill>
                <a:latin typeface="Arial"/>
                <a:cs typeface="Arial"/>
              </a:rPr>
            </a:br>
            <a:r>
              <a:rPr lang="fi-FI" sz="2800" i="1" dirty="0" err="1" smtClean="0">
                <a:solidFill>
                  <a:prstClr val="black"/>
                </a:solidFill>
                <a:latin typeface="Arial"/>
                <a:cs typeface="Arial"/>
              </a:rPr>
              <a:t>Pong</a:t>
            </a:r>
            <a:r>
              <a:rPr lang="fi-FI" sz="2800" i="1" dirty="0">
                <a:solidFill>
                  <a:prstClr val="black"/>
                </a:solidFill>
                <a:latin typeface="Arial"/>
                <a:cs typeface="Arial"/>
              </a:rPr>
              <a:t>, </a:t>
            </a:r>
            <a:r>
              <a:rPr lang="fi-FI" sz="2800" i="1" dirty="0" smtClean="0">
                <a:solidFill>
                  <a:prstClr val="black"/>
                </a:solidFill>
                <a:latin typeface="Arial"/>
                <a:cs typeface="Arial"/>
              </a:rPr>
              <a:t/>
            </a:r>
            <a:br>
              <a:rPr lang="fi-FI" sz="2800" i="1" dirty="0" smtClean="0">
                <a:solidFill>
                  <a:prstClr val="black"/>
                </a:solidFill>
                <a:latin typeface="Arial"/>
                <a:cs typeface="Arial"/>
              </a:rPr>
            </a:br>
            <a:r>
              <a:rPr lang="fi-FI" sz="2800" i="1" dirty="0" err="1" smtClean="0">
                <a:solidFill>
                  <a:prstClr val="black"/>
                </a:solidFill>
                <a:latin typeface="Arial"/>
                <a:cs typeface="Arial"/>
              </a:rPr>
              <a:t>Space</a:t>
            </a:r>
            <a:r>
              <a:rPr lang="fi-FI" sz="2800" i="1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br>
              <a:rPr lang="fi-FI" sz="2800" i="1" dirty="0" smtClean="0">
                <a:solidFill>
                  <a:prstClr val="black"/>
                </a:solidFill>
                <a:latin typeface="Arial"/>
                <a:cs typeface="Arial"/>
              </a:rPr>
            </a:br>
            <a:r>
              <a:rPr lang="fi-FI" sz="2800" i="1" dirty="0" err="1" smtClean="0">
                <a:solidFill>
                  <a:prstClr val="black"/>
                </a:solidFill>
                <a:latin typeface="Arial"/>
                <a:cs typeface="Arial"/>
              </a:rPr>
              <a:t>Invaders</a:t>
            </a:r>
            <a:r>
              <a:rPr lang="fi-FI" sz="2800" i="1" dirty="0">
                <a:solidFill>
                  <a:prstClr val="black"/>
                </a:solidFill>
                <a:latin typeface="Arial"/>
                <a:cs typeface="Arial"/>
              </a:rPr>
              <a:t>.</a:t>
            </a:r>
            <a:endParaRPr lang="fi-FI" sz="2800" dirty="0">
              <a:solidFill>
                <a:prstClr val="black"/>
              </a:solidFill>
              <a:latin typeface="Arial"/>
              <a:cs typeface="Arial"/>
            </a:endParaRPr>
          </a:p>
          <a:p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7359289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277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654167" y="128279"/>
            <a:ext cx="8218487" cy="1131888"/>
          </a:xfrm>
        </p:spPr>
        <p:txBody>
          <a:bodyPr/>
          <a:lstStyle/>
          <a:p>
            <a:r>
              <a:rPr lang="fi-FI" altLang="fi-FI" sz="3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Computer and </a:t>
            </a:r>
            <a:r>
              <a:rPr lang="fi-FI" altLang="fi-FI" sz="3200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Logical</a:t>
            </a:r>
            <a:r>
              <a:rPr lang="fi-FI" altLang="fi-FI" sz="3200" dirty="0" smtClean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3200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Reasoning</a:t>
            </a:r>
            <a:endParaRPr lang="fi-FI" altLang="fi-FI" sz="3200" dirty="0" smtClean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0341" y="1034902"/>
            <a:ext cx="5303687" cy="4422775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Logical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reasoning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considered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as a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humans-only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skill</a:t>
            </a:r>
            <a:endParaRPr lang="fi-FI" altLang="fi-FI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this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example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shown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1,000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answers</a:t>
            </a:r>
            <a:endParaRPr lang="fi-FI" altLang="fi-FI" sz="2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all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10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categories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computer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answers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&gt; 95 %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accuracy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except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Task</a:t>
            </a:r>
            <a:r>
              <a:rPr lang="fi-FI" altLang="fi-FI" sz="2600" dirty="0" smtClean="0">
                <a:latin typeface="Arial" panose="020B0604020202020204" pitchFamily="34" charset="0"/>
                <a:cs typeface="Arial" panose="020B0604020202020204" pitchFamily="34" charset="0"/>
              </a:rPr>
              <a:t> 7: 85 %)</a:t>
            </a:r>
          </a:p>
        </p:txBody>
      </p:sp>
      <p:pic>
        <p:nvPicPr>
          <p:cNvPr id="11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13" t="17404" r="50473" b="4250"/>
          <a:stretch/>
        </p:blipFill>
        <p:spPr bwMode="auto">
          <a:xfrm>
            <a:off x="6442908" y="1034902"/>
            <a:ext cx="2210472" cy="37606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TextBox 2"/>
          <p:cNvSpPr txBox="1">
            <a:spLocks noChangeArrowheads="1"/>
          </p:cNvSpPr>
          <p:nvPr/>
        </p:nvSpPr>
        <p:spPr bwMode="auto">
          <a:xfrm>
            <a:off x="3543574" y="4834064"/>
            <a:ext cx="5798668" cy="292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marL="0" marR="0" lvl="0" indent="0" defTabSz="914400" eaLnBrk="1" fontAlgn="auto" latinLnBrk="0" hangingPunct="1">
              <a:lnSpc>
                <a:spcPct val="93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Times New Roman" pitchFamily="16" charset="0"/>
              <a:buNone/>
              <a:tabLst/>
              <a:defRPr/>
            </a:pPr>
            <a:r>
              <a:rPr kumimoji="0" lang="fi-FI" altLang="fi-FI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Weston et al., ”</a:t>
            </a:r>
            <a:r>
              <a:rPr kumimoji="0" lang="fi-FI" altLang="fi-FI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Towards</a:t>
            </a:r>
            <a:r>
              <a:rPr kumimoji="0" lang="fi-FI" altLang="fi-FI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AI-</a:t>
            </a:r>
            <a:r>
              <a:rPr kumimoji="0" lang="fi-FI" altLang="fi-FI" sz="1400" b="0" i="1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complete</a:t>
            </a:r>
            <a:r>
              <a:rPr kumimoji="0" lang="fi-FI" altLang="fi-FI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i-FI" altLang="fi-FI" sz="14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question</a:t>
            </a:r>
            <a:r>
              <a:rPr kumimoji="0" lang="fi-FI" altLang="fi-FI" sz="1400" b="0" i="1" u="none" strike="noStrike" kern="0" cap="none" spc="0" normalizeH="0" baseline="0" noProof="0" dirty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kumimoji="0" lang="fi-FI" altLang="fi-FI" sz="1400" b="0" i="1" u="none" strike="noStrike" kern="0" cap="none" spc="0" normalizeH="0" baseline="0" noProof="0" dirty="0" err="1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answering</a:t>
            </a:r>
            <a:r>
              <a:rPr kumimoji="0" lang="fi-FI" altLang="fi-FI" sz="1400" b="0" i="1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cs typeface="Arial" panose="020B0604020202020204" pitchFamily="34" charset="0"/>
              </a:rPr>
              <a:t>”, ICLR2016.</a:t>
            </a:r>
          </a:p>
        </p:txBody>
      </p:sp>
    </p:spTree>
    <p:extLst>
      <p:ext uri="{BB962C8B-B14F-4D97-AF65-F5344CB8AC3E}">
        <p14:creationId xmlns:p14="http://schemas.microsoft.com/office/powerpoint/2010/main" val="20811236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z="3600" dirty="0" smtClean="0">
                <a:cs typeface="Arial" panose="020B0604020202020204" pitchFamily="34" charset="0"/>
              </a:rPr>
              <a:t>Computer Vision: Case </a:t>
            </a:r>
            <a:r>
              <a:rPr lang="fi-FI" altLang="fi-FI" sz="3600" dirty="0" err="1" smtClean="0">
                <a:cs typeface="Arial" panose="020B0604020202020204" pitchFamily="34" charset="0"/>
              </a:rPr>
              <a:t>Visy</a:t>
            </a:r>
            <a:r>
              <a:rPr lang="fi-FI" altLang="fi-FI" sz="3600" dirty="0" smtClean="0">
                <a:cs typeface="Arial" panose="020B0604020202020204" pitchFamily="34" charset="0"/>
              </a:rPr>
              <a:t> Oy</a:t>
            </a:r>
          </a:p>
        </p:txBody>
      </p:sp>
      <p:sp>
        <p:nvSpPr>
          <p:cNvPr id="8195" name="Content Placeholder 4"/>
          <p:cNvSpPr>
            <a:spLocks noGrp="1"/>
          </p:cNvSpPr>
          <p:nvPr>
            <p:ph idx="1"/>
          </p:nvPr>
        </p:nvSpPr>
        <p:spPr>
          <a:xfrm>
            <a:off x="333541" y="1275050"/>
            <a:ext cx="5364732" cy="3317081"/>
          </a:xfrm>
        </p:spPr>
        <p:txBody>
          <a:bodyPr/>
          <a:lstStyle/>
          <a:p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Computer vision for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logistics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1994</a:t>
            </a:r>
          </a:p>
          <a:p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License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plates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(LPR),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container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codes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,…</a:t>
            </a:r>
          </a:p>
          <a:p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How to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grow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in an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environment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heavy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  <a:r>
              <a:rPr lang="fi-FI" altLang="fi-FI" sz="20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fi-FI" altLang="fi-FI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agile</a:t>
            </a:r>
            <a:endParaRPr lang="fi-FI" altLang="fi-FI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innovative</a:t>
            </a:r>
            <a:endParaRPr lang="fi-FI" altLang="fi-FI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credible</a:t>
            </a:r>
            <a:endParaRPr lang="fi-FI" altLang="fi-FI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customer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oriented</a:t>
            </a:r>
            <a:endParaRPr lang="fi-FI" altLang="fi-FI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technologically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state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-of-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-</a:t>
            </a:r>
            <a:r>
              <a:rPr lang="fi-FI" altLang="fi-FI" sz="2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art</a:t>
            </a:r>
            <a:endParaRPr lang="fi-FI" altLang="fi-FI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19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63" t="14462" r="44031" b="28082"/>
          <a:stretch>
            <a:fillRect/>
          </a:stretch>
        </p:blipFill>
        <p:spPr bwMode="auto">
          <a:xfrm>
            <a:off x="6036411" y="2630091"/>
            <a:ext cx="2591991" cy="2530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7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411" y="1200150"/>
            <a:ext cx="2591991" cy="14299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95120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564356" y="57257"/>
            <a:ext cx="8218487" cy="1131888"/>
          </a:xfrm>
        </p:spPr>
        <p:txBody>
          <a:bodyPr/>
          <a:lstStyle/>
          <a:p>
            <a:r>
              <a:rPr lang="fi-FI" altLang="fi-FI" dirty="0" err="1" smtClean="0">
                <a:cs typeface="Arial" charset="0"/>
              </a:rPr>
              <a:t>From</a:t>
            </a:r>
            <a:r>
              <a:rPr lang="fi-FI" altLang="fi-FI" dirty="0" smtClean="0">
                <a:cs typeface="Arial" charset="0"/>
              </a:rPr>
              <a:t> Image to </a:t>
            </a:r>
            <a:r>
              <a:rPr lang="fi-FI" altLang="fi-FI" dirty="0" err="1" smtClean="0">
                <a:cs typeface="Arial" charset="0"/>
              </a:rPr>
              <a:t>Text</a:t>
            </a:r>
            <a:endParaRPr lang="fi-FI" altLang="fi-FI" dirty="0" smtClean="0">
              <a:cs typeface="Arial" charset="0"/>
            </a:endParaRPr>
          </a:p>
        </p:txBody>
      </p:sp>
      <p:sp>
        <p:nvSpPr>
          <p:cNvPr id="13" name="Content Placeholder 2"/>
          <p:cNvSpPr>
            <a:spLocks noGrp="1"/>
          </p:cNvSpPr>
          <p:nvPr>
            <p:ph idx="1"/>
          </p:nvPr>
        </p:nvSpPr>
        <p:spPr>
          <a:xfrm>
            <a:off x="496888" y="817797"/>
            <a:ext cx="8218487" cy="4411662"/>
          </a:xfrm>
        </p:spPr>
        <p:txBody>
          <a:bodyPr/>
          <a:lstStyle/>
          <a:p>
            <a:pPr>
              <a:defRPr/>
            </a:pPr>
            <a:endParaRPr lang="fi-FI" dirty="0" smtClean="0"/>
          </a:p>
          <a:p>
            <a:pPr>
              <a:defRPr/>
            </a:pPr>
            <a:endParaRPr lang="fi-FI" dirty="0"/>
          </a:p>
          <a:p>
            <a:pPr>
              <a:defRPr/>
            </a:pPr>
            <a:endParaRPr lang="fi-FI" dirty="0" smtClean="0"/>
          </a:p>
          <a:p>
            <a:pPr>
              <a:defRPr/>
            </a:pPr>
            <a:endParaRPr lang="fi-FI" dirty="0"/>
          </a:p>
          <a:p>
            <a:pPr>
              <a:defRPr/>
            </a:pPr>
            <a:endParaRPr lang="fi-FI" dirty="0" smtClean="0"/>
          </a:p>
          <a:p>
            <a:pPr>
              <a:defRPr/>
            </a:pPr>
            <a:endParaRPr lang="fi-FI" dirty="0"/>
          </a:p>
          <a:p>
            <a:pPr marL="0" indent="0">
              <a:buFont typeface="Arial" charset="0"/>
              <a:buNone/>
              <a:defRPr/>
            </a:pPr>
            <a:r>
              <a:rPr lang="fi-FI" sz="2000" dirty="0" err="1" smtClean="0"/>
              <a:t>Karpathy</a:t>
            </a:r>
            <a:r>
              <a:rPr lang="fi-FI" sz="2000" dirty="0" smtClean="0"/>
              <a:t> </a:t>
            </a:r>
            <a:r>
              <a:rPr lang="fi-FI" sz="2000" i="1" dirty="0" smtClean="0"/>
              <a:t>et al., </a:t>
            </a:r>
            <a:r>
              <a:rPr lang="fi-FI" sz="2000" dirty="0" smtClean="0"/>
              <a:t>”Deep </a:t>
            </a:r>
            <a:r>
              <a:rPr lang="fi-FI" sz="2000" dirty="0" err="1" smtClean="0"/>
              <a:t>Visual-semantic</a:t>
            </a:r>
            <a:r>
              <a:rPr lang="fi-FI" sz="2000" dirty="0" smtClean="0"/>
              <a:t> </a:t>
            </a:r>
            <a:r>
              <a:rPr lang="fi-FI" sz="2000" dirty="0" err="1" smtClean="0"/>
              <a:t>Alignments</a:t>
            </a:r>
            <a:r>
              <a:rPr lang="fi-FI" sz="2000" dirty="0" smtClean="0"/>
              <a:t> for </a:t>
            </a:r>
            <a:r>
              <a:rPr lang="fi-FI" sz="2000" dirty="0" err="1" smtClean="0"/>
              <a:t>Generating</a:t>
            </a:r>
            <a:r>
              <a:rPr lang="fi-FI" sz="2000" dirty="0" smtClean="0"/>
              <a:t> Image </a:t>
            </a:r>
            <a:r>
              <a:rPr lang="fi-FI" sz="2000" dirty="0" err="1" smtClean="0"/>
              <a:t>Descriptions</a:t>
            </a:r>
            <a:r>
              <a:rPr lang="fi-FI" sz="2000" dirty="0" smtClean="0"/>
              <a:t>,” CVPR 2015, </a:t>
            </a:r>
            <a:r>
              <a:rPr lang="fi-FI" sz="2000" dirty="0" err="1" smtClean="0"/>
              <a:t>June</a:t>
            </a:r>
            <a:r>
              <a:rPr lang="fi-FI" sz="2000" dirty="0" smtClean="0"/>
              <a:t> 2015.</a:t>
            </a:r>
            <a:endParaRPr lang="fi-FI" sz="2000" dirty="0"/>
          </a:p>
        </p:txBody>
      </p:sp>
      <p:sp>
        <p:nvSpPr>
          <p:cNvPr id="14" name="Date Placeholder 3"/>
          <p:cNvSpPr>
            <a:spLocks noGrp="1"/>
          </p:cNvSpPr>
          <p:nvPr>
            <p:ph type="dt" sz="quarter" idx="4294967295"/>
          </p:nvPr>
        </p:nvSpPr>
        <p:spPr>
          <a:xfrm>
            <a:off x="8170863" y="6356350"/>
            <a:ext cx="668337" cy="354013"/>
          </a:xfrm>
        </p:spPr>
        <p:txBody>
          <a:bodyPr/>
          <a:lstStyle/>
          <a:p>
            <a:pPr>
              <a:defRPr/>
            </a:pPr>
            <a:fld id="{D438D92D-338E-4F44-A334-4ADECF3DD247}" type="datetime1">
              <a:rPr lang="fi-FI" smtClean="0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15" name="Footer Placeholder 4"/>
          <p:cNvSpPr>
            <a:spLocks noGrp="1"/>
          </p:cNvSpPr>
          <p:nvPr>
            <p:ph type="ftr" sz="quarter" idx="4294967295"/>
          </p:nvPr>
        </p:nvSpPr>
        <p:spPr>
          <a:xfrm>
            <a:off x="3487738" y="6356350"/>
            <a:ext cx="3335337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fi-FI" dirty="0"/>
          </a:p>
        </p:txBody>
      </p:sp>
      <p:sp>
        <p:nvSpPr>
          <p:cNvPr id="1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170863" y="6356350"/>
            <a:ext cx="679450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592B701E-B9ED-4C46-99F8-EC1C55B5C175}" type="slidenum">
              <a:rPr lang="fi-FI" smtClean="0"/>
              <a:pPr>
                <a:defRPr/>
              </a:pPr>
              <a:t>30</a:t>
            </a:fld>
            <a:endParaRPr lang="fi-FI" dirty="0"/>
          </a:p>
        </p:txBody>
      </p:sp>
      <p:pic>
        <p:nvPicPr>
          <p:cNvPr id="17" name="Picture 2" descr="C:\Local\hehu\Documents\Documents\PROJEKTIT\2015 Sandvik-Tekoäly\Pictures\captionin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7562" y="1307163"/>
            <a:ext cx="8756438" cy="2516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849595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From</a:t>
            </a:r>
            <a:r>
              <a:rPr lang="fi-FI" dirty="0" smtClean="0"/>
              <a:t> Video to </a:t>
            </a:r>
            <a:r>
              <a:rPr lang="fi-FI" dirty="0" err="1" smtClean="0"/>
              <a:t>Text</a:t>
            </a:r>
            <a:endParaRPr lang="fi-FI" dirty="0"/>
          </a:p>
        </p:txBody>
      </p:sp>
      <p:pic>
        <p:nvPicPr>
          <p:cNvPr id="7" name="NeuralTalk and Walk-HD">
            <a:hlinkClick r:id="" action="ppaction://media"/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118144" end="69572.3333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04252" y="1199076"/>
            <a:ext cx="5158523" cy="3224462"/>
          </a:xfrm>
        </p:spPr>
      </p:pic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02477E17-2425-4FEE-8B68-A96F242AB7EF}" type="datetime1">
              <a:rPr lang="fi-FI" smtClean="0"/>
              <a:pPr>
                <a:defRPr/>
              </a:pPr>
              <a:t>14.2.2017</a:t>
            </a:fld>
            <a:endParaRPr lang="fi-FI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endParaRPr lang="fi-FI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F6D62BF9-2C3E-4785-897B-DFAE27475CB8}" type="slidenum">
              <a:rPr lang="fi-FI" smtClean="0"/>
              <a:pPr>
                <a:defRPr/>
              </a:pPr>
              <a:t>31</a:t>
            </a:fld>
            <a:endParaRPr lang="fi-FI" dirty="0"/>
          </a:p>
        </p:txBody>
      </p:sp>
      <p:sp>
        <p:nvSpPr>
          <p:cNvPr id="3" name="Rectangle 2"/>
          <p:cNvSpPr/>
          <p:nvPr/>
        </p:nvSpPr>
        <p:spPr>
          <a:xfrm>
            <a:off x="1804252" y="4466005"/>
            <a:ext cx="558397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i-FI" dirty="0">
                <a:hlinkClick r:id="rId5"/>
              </a:rPr>
              <a:t>https://</a:t>
            </a:r>
            <a:r>
              <a:rPr lang="fi-FI" dirty="0" smtClean="0">
                <a:hlinkClick r:id="rId5"/>
              </a:rPr>
              <a:t>www.youtube.com/watch?v=8BFzu9m52sc</a:t>
            </a:r>
            <a:r>
              <a:rPr lang="fi-FI" dirty="0" smtClean="0"/>
              <a:t> 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39884798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792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86899" y="218483"/>
            <a:ext cx="8523285" cy="860516"/>
          </a:xfrm>
        </p:spPr>
        <p:txBody>
          <a:bodyPr/>
          <a:lstStyle/>
          <a:p>
            <a:r>
              <a:rPr lang="fi-FI" sz="3600" dirty="0" err="1" smtClean="0"/>
              <a:t>Artistic</a:t>
            </a:r>
            <a:r>
              <a:rPr lang="fi-FI" sz="3600" dirty="0" smtClean="0"/>
              <a:t> Style </a:t>
            </a:r>
            <a:r>
              <a:rPr lang="fi-FI" sz="3600" dirty="0" err="1" smtClean="0"/>
              <a:t>Transfer</a:t>
            </a:r>
            <a:endParaRPr lang="fi-FI" sz="3600" dirty="0">
              <a:latin typeface="Arial Black" panose="020B0A04020102020204" pitchFamily="34" charset="0"/>
            </a:endParaRPr>
          </a:p>
        </p:txBody>
      </p:sp>
      <p:pic>
        <p:nvPicPr>
          <p:cNvPr id="8" name="Content Placeholder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105" y="1198667"/>
            <a:ext cx="3060999" cy="3366771"/>
          </a:xfrm>
        </p:spPr>
      </p:pic>
      <p:pic>
        <p:nvPicPr>
          <p:cNvPr id="9" name="Picture 2" descr="Kuvahaun tulos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751" y="1842555"/>
            <a:ext cx="1607475" cy="2079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82" t="6819" r="23295" b="20454"/>
          <a:stretch/>
        </p:blipFill>
        <p:spPr>
          <a:xfrm>
            <a:off x="620714" y="1842555"/>
            <a:ext cx="1754158" cy="2079002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585717" y="2497334"/>
            <a:ext cx="365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400" dirty="0" smtClean="0">
                <a:solidFill>
                  <a:schemeClr val="tx1"/>
                </a:solidFill>
              </a:rPr>
              <a:t>+</a:t>
            </a:r>
            <a:endParaRPr lang="fi-FI" sz="4400" dirty="0">
              <a:solidFill>
                <a:schemeClr val="tx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63803" y="2497333"/>
            <a:ext cx="36534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sz="4400" dirty="0" smtClean="0">
                <a:solidFill>
                  <a:schemeClr val="tx1"/>
                </a:solidFill>
              </a:rPr>
              <a:t>=</a:t>
            </a:r>
            <a:endParaRPr lang="fi-FI" sz="4400" dirty="0">
              <a:solidFill>
                <a:schemeClr val="tx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29751" y="4734300"/>
            <a:ext cx="26180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i-FI" i="1" dirty="0" err="1" smtClean="0">
                <a:solidFill>
                  <a:schemeClr val="tx1"/>
                </a:solidFill>
              </a:rPr>
              <a:t>Check</a:t>
            </a:r>
            <a:r>
              <a:rPr lang="fi-FI" i="1" dirty="0" smtClean="0">
                <a:solidFill>
                  <a:schemeClr val="tx1"/>
                </a:solidFill>
              </a:rPr>
              <a:t> out Prisma </a:t>
            </a:r>
            <a:r>
              <a:rPr lang="fi-FI" i="1" dirty="0" err="1" smtClean="0">
                <a:solidFill>
                  <a:schemeClr val="tx1"/>
                </a:solidFill>
              </a:rPr>
              <a:t>App</a:t>
            </a:r>
            <a:endParaRPr lang="fi-FI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2624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dirty="0" err="1" smtClean="0"/>
              <a:t>Pretraining</a:t>
            </a:r>
            <a:endParaRPr lang="fi-FI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sz="2400" dirty="0" err="1" smtClean="0"/>
              <a:t>With</a:t>
            </a:r>
            <a:r>
              <a:rPr lang="fi-FI" sz="2400" dirty="0" smtClean="0"/>
              <a:t> </a:t>
            </a:r>
            <a:r>
              <a:rPr lang="fi-FI" sz="2400" dirty="0" err="1" smtClean="0"/>
              <a:t>small</a:t>
            </a:r>
            <a:r>
              <a:rPr lang="fi-FI" sz="2400" dirty="0" smtClean="0"/>
              <a:t> data, </a:t>
            </a:r>
            <a:r>
              <a:rPr lang="fi-FI" sz="2400" dirty="0" err="1" smtClean="0"/>
              <a:t>people</a:t>
            </a:r>
            <a:r>
              <a:rPr lang="fi-FI" sz="2400" dirty="0" smtClean="0"/>
              <a:t> </a:t>
            </a:r>
            <a:r>
              <a:rPr lang="fi-FI" sz="2400" dirty="0" err="1" smtClean="0"/>
              <a:t>often</a:t>
            </a:r>
            <a:r>
              <a:rPr lang="fi-FI" sz="2400" dirty="0" smtClean="0"/>
              <a:t> </a:t>
            </a:r>
            <a:r>
              <a:rPr lang="fi-FI" sz="2400" dirty="0" err="1" smtClean="0"/>
              <a:t>initialize</a:t>
            </a:r>
            <a:r>
              <a:rPr lang="fi-FI" sz="2400" dirty="0" smtClean="0"/>
              <a:t> </a:t>
            </a:r>
            <a:r>
              <a:rPr lang="fi-FI" sz="2400" dirty="0" err="1" smtClean="0"/>
              <a:t>the</a:t>
            </a:r>
            <a:r>
              <a:rPr lang="fi-FI" sz="2400" dirty="0" smtClean="0"/>
              <a:t> net </a:t>
            </a:r>
            <a:r>
              <a:rPr lang="fi-FI" sz="2400" dirty="0" err="1" smtClean="0"/>
              <a:t>with</a:t>
            </a:r>
            <a:r>
              <a:rPr lang="fi-FI" sz="2400" dirty="0" smtClean="0"/>
              <a:t> a </a:t>
            </a:r>
            <a:r>
              <a:rPr lang="fi-FI" sz="2400" i="1" dirty="0" err="1" smtClean="0"/>
              <a:t>pretrained</a:t>
            </a:r>
            <a:r>
              <a:rPr lang="fi-FI" sz="2400" i="1" dirty="0"/>
              <a:t> </a:t>
            </a:r>
            <a:r>
              <a:rPr lang="fi-FI" sz="2400" dirty="0" err="1" smtClean="0"/>
              <a:t>network</a:t>
            </a:r>
            <a:r>
              <a:rPr lang="fi-FI" sz="2400" dirty="0" smtClean="0"/>
              <a:t>.</a:t>
            </a:r>
          </a:p>
          <a:p>
            <a:r>
              <a:rPr lang="fi-FI" sz="2400" dirty="0" err="1" smtClean="0"/>
              <a:t>This</a:t>
            </a:r>
            <a:r>
              <a:rPr lang="fi-FI" sz="2400" dirty="0" smtClean="0"/>
              <a:t> </a:t>
            </a:r>
            <a:r>
              <a:rPr lang="fi-FI" sz="2400" dirty="0" err="1" smtClean="0"/>
              <a:t>may</a:t>
            </a:r>
            <a:r>
              <a:rPr lang="fi-FI" sz="2400" dirty="0" smtClean="0"/>
              <a:t> </a:t>
            </a:r>
            <a:r>
              <a:rPr lang="fi-FI" sz="2400" dirty="0" err="1" smtClean="0"/>
              <a:t>be</a:t>
            </a:r>
            <a:r>
              <a:rPr lang="fi-FI" sz="2400" dirty="0" smtClean="0"/>
              <a:t> </a:t>
            </a:r>
            <a:r>
              <a:rPr lang="fi-FI" sz="2400" dirty="0" err="1" smtClean="0"/>
              <a:t>one</a:t>
            </a:r>
            <a:r>
              <a:rPr lang="fi-FI" sz="2400" dirty="0" smtClean="0"/>
              <a:t> of</a:t>
            </a:r>
            <a:br>
              <a:rPr lang="fi-FI" sz="2400" dirty="0" smtClean="0"/>
            </a:br>
            <a:r>
              <a:rPr lang="fi-FI" sz="2400" dirty="0" err="1" smtClean="0"/>
              <a:t>the</a:t>
            </a:r>
            <a:r>
              <a:rPr lang="fi-FI" sz="2400" dirty="0" smtClean="0"/>
              <a:t> imagenet </a:t>
            </a:r>
            <a:r>
              <a:rPr lang="fi-FI" sz="2400" dirty="0" err="1" smtClean="0"/>
              <a:t>winners</a:t>
            </a:r>
            <a:r>
              <a:rPr lang="fi-FI" sz="2400" dirty="0" smtClean="0"/>
              <a:t>;</a:t>
            </a:r>
            <a:br>
              <a:rPr lang="fi-FI" sz="2400" dirty="0" smtClean="0"/>
            </a:br>
            <a:r>
              <a:rPr lang="fi-FI" sz="2400" dirty="0" smtClean="0"/>
              <a:t>VGG16, </a:t>
            </a:r>
            <a:r>
              <a:rPr lang="fi-FI" sz="2400" dirty="0" err="1" smtClean="0"/>
              <a:t>ResNet</a:t>
            </a:r>
            <a:r>
              <a:rPr lang="fi-FI" sz="2400" dirty="0" smtClean="0"/>
              <a:t>, …</a:t>
            </a:r>
            <a:endParaRPr lang="fi-FI" sz="2400" dirty="0"/>
          </a:p>
          <a:p>
            <a:r>
              <a:rPr lang="fi-FI" sz="2400" dirty="0" err="1" smtClean="0"/>
              <a:t>See</a:t>
            </a:r>
            <a:r>
              <a:rPr lang="fi-FI" sz="2400" dirty="0" smtClean="0"/>
              <a:t> </a:t>
            </a:r>
            <a:br>
              <a:rPr lang="fi-FI" sz="2400" dirty="0" smtClean="0"/>
            </a:br>
            <a:r>
              <a:rPr lang="fi-FI" sz="22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keras.applications</a:t>
            </a:r>
            <a:r>
              <a:rPr lang="fi-FI" sz="2400" dirty="0" smtClean="0"/>
              <a:t/>
            </a:r>
            <a:br>
              <a:rPr lang="fi-FI" sz="2400" dirty="0" smtClean="0"/>
            </a:br>
            <a:r>
              <a:rPr lang="fi-FI" sz="2400" dirty="0" smtClean="0"/>
              <a:t>for </a:t>
            </a:r>
            <a:r>
              <a:rPr lang="fi-FI" sz="2400" dirty="0" err="1" smtClean="0"/>
              <a:t>some</a:t>
            </a:r>
            <a:r>
              <a:rPr lang="fi-FI" sz="2400" dirty="0" smtClean="0"/>
              <a:t> of </a:t>
            </a:r>
            <a:r>
              <a:rPr lang="fi-FI" sz="2400" dirty="0" err="1" smtClean="0"/>
              <a:t>these</a:t>
            </a:r>
            <a:r>
              <a:rPr lang="fi-FI" sz="2400" dirty="0" smtClean="0"/>
              <a:t>.</a:t>
            </a:r>
          </a:p>
        </p:txBody>
      </p:sp>
      <p:pic>
        <p:nvPicPr>
          <p:cNvPr id="1026" name="Picture 2" descr="https://www.cs.toronto.edu/%7Efrossard/post/vgg16/vgg16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63" y="2003258"/>
            <a:ext cx="447675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373563" y="4600905"/>
            <a:ext cx="47449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sz="1400" dirty="0" smtClean="0"/>
              <a:t>VGG16 </a:t>
            </a:r>
            <a:r>
              <a:rPr lang="fi-FI" sz="1400" dirty="0" err="1" smtClean="0"/>
              <a:t>network</a:t>
            </a:r>
            <a:r>
              <a:rPr lang="fi-FI" sz="1400" dirty="0"/>
              <a:t/>
            </a:r>
            <a:br>
              <a:rPr lang="fi-FI" sz="1400" dirty="0"/>
            </a:br>
            <a:r>
              <a:rPr lang="fi-FI" sz="1400" dirty="0" err="1" smtClean="0"/>
              <a:t>source</a:t>
            </a:r>
            <a:r>
              <a:rPr lang="fi-FI" sz="1400" dirty="0"/>
              <a:t>: </a:t>
            </a:r>
            <a:r>
              <a:rPr lang="fi-FI" sz="1400" dirty="0">
                <a:hlinkClick r:id="rId3"/>
              </a:rPr>
              <a:t>https://www.cs.toronto.edu/~</a:t>
            </a:r>
            <a:r>
              <a:rPr lang="fi-FI" sz="1400">
                <a:hlinkClick r:id="rId3"/>
              </a:rPr>
              <a:t>frossard/post/vgg16</a:t>
            </a:r>
            <a:r>
              <a:rPr lang="fi-FI" sz="1400" smtClean="0">
                <a:hlinkClick r:id="rId3"/>
              </a:rPr>
              <a:t>/</a:t>
            </a:r>
            <a:r>
              <a:rPr lang="fi-FI" sz="1400" smtClean="0"/>
              <a:t> </a:t>
            </a:r>
            <a:endParaRPr lang="fi-FI" sz="1400" dirty="0"/>
          </a:p>
        </p:txBody>
      </p:sp>
    </p:spTree>
    <p:extLst>
      <p:ext uri="{BB962C8B-B14F-4D97-AF65-F5344CB8AC3E}">
        <p14:creationId xmlns:p14="http://schemas.microsoft.com/office/powerpoint/2010/main" val="205034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To Conclude…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fi-FI" sz="1800">
                <a:latin typeface="Arial" panose="020B0604020202020204" pitchFamily="34" charset="0"/>
                <a:cs typeface="Arial" panose="020B0604020202020204" pitchFamily="34" charset="0"/>
              </a:rPr>
              <a:t>During the last ten years, the landscape of artificial intelligence has reached a new level of maturity:</a:t>
            </a:r>
          </a:p>
          <a:p>
            <a:pPr lvl="1"/>
            <a:r>
              <a:rPr lang="en-US" altLang="fi-FI" sz="1800" b="1">
                <a:latin typeface="Arial" panose="020B0604020202020204" pitchFamily="34" charset="0"/>
                <a:cs typeface="Arial" panose="020B0604020202020204" pitchFamily="34" charset="0"/>
              </a:rPr>
              <a:t>Infrastructure</a:t>
            </a:r>
            <a:r>
              <a:rPr lang="en-US" altLang="fi-FI" sz="1800">
                <a:latin typeface="Arial" panose="020B0604020202020204" pitchFamily="34" charset="0"/>
                <a:cs typeface="Arial" panose="020B0604020202020204" pitchFamily="34" charset="0"/>
              </a:rPr>
              <a:t> has been built to allow low cost access to high-performance computing.</a:t>
            </a:r>
          </a:p>
          <a:p>
            <a:pPr lvl="1"/>
            <a:r>
              <a:rPr lang="en-US" altLang="fi-FI" sz="1800" b="1">
                <a:latin typeface="Arial" panose="020B0604020202020204" pitchFamily="34" charset="0"/>
                <a:cs typeface="Arial" panose="020B0604020202020204" pitchFamily="34" charset="0"/>
              </a:rPr>
              <a:t>Publicity</a:t>
            </a:r>
            <a:r>
              <a:rPr lang="en-US" altLang="fi-FI" sz="1800">
                <a:latin typeface="Arial" panose="020B0604020202020204" pitchFamily="34" charset="0"/>
                <a:cs typeface="Arial" panose="020B0604020202020204" pitchFamily="34" charset="0"/>
              </a:rPr>
              <a:t> of the results has become a standard model in dissemination of the research results. </a:t>
            </a:r>
          </a:p>
          <a:p>
            <a:pPr lvl="1"/>
            <a:r>
              <a:rPr lang="en-US" altLang="fi-FI" sz="1800" b="1">
                <a:latin typeface="Arial" panose="020B0604020202020204" pitchFamily="34" charset="0"/>
                <a:cs typeface="Arial" panose="020B0604020202020204" pitchFamily="34" charset="0"/>
              </a:rPr>
              <a:t>Resources</a:t>
            </a:r>
            <a:r>
              <a:rPr lang="en-US" altLang="fi-FI" sz="1800">
                <a:latin typeface="Arial" panose="020B0604020202020204" pitchFamily="34" charset="0"/>
                <a:cs typeface="Arial" panose="020B0604020202020204" pitchFamily="34" charset="0"/>
              </a:rPr>
              <a:t> have increased: Companies are extremely active in AI research, and aggressively headhunting for the best talents in the field.</a:t>
            </a:r>
          </a:p>
          <a:p>
            <a:pPr lvl="1"/>
            <a:r>
              <a:rPr lang="en-US" altLang="fi-FI" sz="1800" b="1">
                <a:latin typeface="Arial" panose="020B0604020202020204" pitchFamily="34" charset="0"/>
                <a:cs typeface="Arial" panose="020B0604020202020204" pitchFamily="34" charset="0"/>
              </a:rPr>
              <a:t>Methods</a:t>
            </a:r>
            <a:r>
              <a:rPr lang="en-US" altLang="fi-FI" sz="1800">
                <a:latin typeface="Arial" panose="020B0604020202020204" pitchFamily="34" charset="0"/>
                <a:cs typeface="Arial" panose="020B0604020202020204" pitchFamily="34" charset="0"/>
              </a:rPr>
              <a:t> have been improved and computers are increasingly able to solve human-like tasks.</a:t>
            </a:r>
            <a:endParaRPr lang="fi-FI" altLang="fi-FI" sz="1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3544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453444" y="189571"/>
            <a:ext cx="8690555" cy="1143000"/>
          </a:xfrm>
        </p:spPr>
        <p:txBody>
          <a:bodyPr/>
          <a:lstStyle/>
          <a:p>
            <a:r>
              <a:rPr lang="fi-FI" sz="3600" dirty="0" err="1" smtClean="0"/>
              <a:t>What</a:t>
            </a:r>
            <a:r>
              <a:rPr lang="fi-FI" sz="3600" dirty="0" smtClean="0"/>
              <a:t> </a:t>
            </a:r>
            <a:r>
              <a:rPr lang="fi-FI" sz="3600" dirty="0" err="1" smtClean="0"/>
              <a:t>has</a:t>
            </a:r>
            <a:r>
              <a:rPr lang="fi-FI" sz="3600" dirty="0" smtClean="0"/>
              <a:t> </a:t>
            </a:r>
            <a:r>
              <a:rPr lang="fi-FI" sz="3600" dirty="0" err="1" smtClean="0"/>
              <a:t>changes</a:t>
            </a:r>
            <a:r>
              <a:rPr lang="fi-FI" sz="3600" dirty="0" smtClean="0"/>
              <a:t> in 20 </a:t>
            </a:r>
            <a:r>
              <a:rPr lang="fi-FI" sz="3600" dirty="0" err="1" smtClean="0"/>
              <a:t>years</a:t>
            </a:r>
            <a:r>
              <a:rPr lang="fi-FI" sz="3600" dirty="0" smtClean="0"/>
              <a:t>?</a:t>
            </a:r>
            <a:endParaRPr lang="fi-FI" sz="3600" dirty="0"/>
          </a:p>
        </p:txBody>
      </p:sp>
      <p:sp>
        <p:nvSpPr>
          <p:cNvPr id="9" name="Content Placeholder 7"/>
          <p:cNvSpPr>
            <a:spLocks noGrp="1"/>
          </p:cNvSpPr>
          <p:nvPr>
            <p:ph idx="1"/>
          </p:nvPr>
        </p:nvSpPr>
        <p:spPr>
          <a:xfrm>
            <a:off x="453444" y="1064943"/>
            <a:ext cx="4531151" cy="1957038"/>
          </a:xfrm>
        </p:spPr>
        <p:txBody>
          <a:bodyPr/>
          <a:lstStyle/>
          <a:p>
            <a:r>
              <a:rPr lang="fi-FI" sz="2000" b="1" dirty="0" smtClean="0"/>
              <a:t>In 1996:</a:t>
            </a:r>
          </a:p>
          <a:p>
            <a:pPr lvl="1"/>
            <a:r>
              <a:rPr lang="fi-FI" sz="2000" dirty="0" smtClean="0"/>
              <a:t>Small </a:t>
            </a:r>
            <a:r>
              <a:rPr lang="fi-FI" sz="2000" dirty="0" err="1" smtClean="0"/>
              <a:t>images</a:t>
            </a:r>
            <a:r>
              <a:rPr lang="fi-FI" sz="2000" dirty="0" smtClean="0"/>
              <a:t> (</a:t>
            </a:r>
            <a:r>
              <a:rPr lang="fi-FI" sz="2000" i="1" dirty="0" err="1" smtClean="0"/>
              <a:t>e.g</a:t>
            </a:r>
            <a:r>
              <a:rPr lang="fi-FI" sz="2000" i="1" dirty="0" smtClean="0"/>
              <a:t>., </a:t>
            </a:r>
            <a:r>
              <a:rPr lang="fi-FI" sz="2000" dirty="0" smtClean="0"/>
              <a:t>10x10)</a:t>
            </a:r>
          </a:p>
          <a:p>
            <a:pPr lvl="1"/>
            <a:r>
              <a:rPr lang="fi-FI" sz="2000" dirty="0" err="1" smtClean="0"/>
              <a:t>Few</a:t>
            </a:r>
            <a:r>
              <a:rPr lang="fi-FI" sz="2000" dirty="0" smtClean="0"/>
              <a:t> </a:t>
            </a:r>
            <a:r>
              <a:rPr lang="fi-FI" sz="2000" dirty="0" err="1" smtClean="0"/>
              <a:t>classes</a:t>
            </a:r>
            <a:r>
              <a:rPr lang="fi-FI" sz="2000" dirty="0" smtClean="0"/>
              <a:t> (&lt; 100)</a:t>
            </a:r>
          </a:p>
          <a:p>
            <a:pPr lvl="1"/>
            <a:r>
              <a:rPr lang="fi-FI" sz="2000" dirty="0" smtClean="0"/>
              <a:t>Small </a:t>
            </a:r>
            <a:r>
              <a:rPr lang="fi-FI" sz="2000" dirty="0" err="1" smtClean="0"/>
              <a:t>network</a:t>
            </a:r>
            <a:r>
              <a:rPr lang="fi-FI" sz="2000" dirty="0" smtClean="0"/>
              <a:t> (</a:t>
            </a:r>
            <a:r>
              <a:rPr lang="fi-FI" sz="2000" i="1" dirty="0" smtClean="0"/>
              <a:t>&lt; </a:t>
            </a:r>
            <a:r>
              <a:rPr lang="fi-FI" sz="2000" dirty="0" smtClean="0"/>
              <a:t>4 </a:t>
            </a:r>
            <a:r>
              <a:rPr lang="fi-FI" sz="2000" dirty="0" err="1" smtClean="0"/>
              <a:t>layers</a:t>
            </a:r>
            <a:r>
              <a:rPr lang="fi-FI" sz="2000" dirty="0" smtClean="0"/>
              <a:t>)</a:t>
            </a:r>
          </a:p>
          <a:p>
            <a:pPr lvl="1"/>
            <a:r>
              <a:rPr lang="fi-FI" sz="2000" dirty="0" smtClean="0"/>
              <a:t>Small data (&lt; 50K</a:t>
            </a:r>
            <a:r>
              <a:rPr lang="fi-FI" sz="2000" i="1" dirty="0" smtClean="0"/>
              <a:t> </a:t>
            </a:r>
            <a:r>
              <a:rPr lang="fi-FI" sz="2000" dirty="0" err="1" smtClean="0"/>
              <a:t>images</a:t>
            </a:r>
            <a:r>
              <a:rPr lang="fi-FI" sz="2000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98721" y="1111209"/>
            <a:ext cx="3858749" cy="215443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lvl="0" indent="-342900">
              <a:spcBef>
                <a:spcPct val="20000"/>
              </a:spcBef>
              <a:buFont typeface="Arial" charset="0"/>
              <a:buChar char="•"/>
            </a:pPr>
            <a:r>
              <a:rPr lang="fi-FI" sz="2000" b="1" dirty="0" smtClean="0">
                <a:solidFill>
                  <a:prstClr val="black"/>
                </a:solidFill>
                <a:latin typeface="Arial"/>
                <a:cs typeface="Arial"/>
              </a:rPr>
              <a:t>In 2016:</a:t>
            </a:r>
            <a:endParaRPr lang="fi-FI" sz="2000" b="1" dirty="0">
              <a:solidFill>
                <a:prstClr val="black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fi-FI" sz="2000" dirty="0" err="1" smtClean="0">
                <a:solidFill>
                  <a:prstClr val="black"/>
                </a:solidFill>
                <a:latin typeface="Arial"/>
                <a:cs typeface="Arial"/>
              </a:rPr>
              <a:t>Large</a:t>
            </a:r>
            <a:r>
              <a:rPr lang="fi-FI" sz="2000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fi-FI" sz="2000" dirty="0" err="1" smtClean="0">
                <a:solidFill>
                  <a:prstClr val="black"/>
                </a:solidFill>
                <a:latin typeface="Arial"/>
                <a:cs typeface="Arial"/>
              </a:rPr>
              <a:t>images</a:t>
            </a:r>
            <a:r>
              <a:rPr lang="fi-FI" sz="2000" dirty="0" smtClean="0">
                <a:solidFill>
                  <a:prstClr val="black"/>
                </a:solidFill>
                <a:latin typeface="Arial"/>
                <a:cs typeface="Arial"/>
              </a:rPr>
              <a:t> (256x256</a:t>
            </a:r>
            <a:r>
              <a:rPr lang="fi-FI" sz="2000" dirty="0">
                <a:solidFill>
                  <a:prstClr val="black"/>
                </a:solidFill>
                <a:latin typeface="Arial"/>
                <a:cs typeface="Arial"/>
              </a:rPr>
              <a:t>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fi-FI" sz="2000" dirty="0" err="1" smtClean="0">
                <a:solidFill>
                  <a:prstClr val="black"/>
                </a:solidFill>
                <a:latin typeface="Arial"/>
                <a:cs typeface="Arial"/>
              </a:rPr>
              <a:t>Many</a:t>
            </a:r>
            <a:r>
              <a:rPr lang="fi-FI" sz="2000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fi-FI" sz="2000" dirty="0" err="1" smtClean="0">
                <a:solidFill>
                  <a:prstClr val="black"/>
                </a:solidFill>
                <a:latin typeface="Arial"/>
                <a:cs typeface="Arial"/>
              </a:rPr>
              <a:t>classes</a:t>
            </a:r>
            <a:r>
              <a:rPr lang="fi-FI" sz="2000" dirty="0" smtClean="0">
                <a:solidFill>
                  <a:prstClr val="black"/>
                </a:solidFill>
                <a:latin typeface="Arial"/>
                <a:cs typeface="Arial"/>
              </a:rPr>
              <a:t> </a:t>
            </a:r>
            <a:r>
              <a:rPr lang="fi-FI" sz="2000" dirty="0">
                <a:solidFill>
                  <a:prstClr val="black"/>
                </a:solidFill>
                <a:latin typeface="Arial"/>
                <a:cs typeface="Arial"/>
              </a:rPr>
              <a:t>(&gt; 1K)</a:t>
            </a: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fi-FI" sz="2000" dirty="0" smtClean="0">
                <a:solidFill>
                  <a:prstClr val="black"/>
                </a:solidFill>
                <a:latin typeface="Arial"/>
                <a:cs typeface="Arial"/>
              </a:rPr>
              <a:t>Deep net </a:t>
            </a:r>
            <a:r>
              <a:rPr lang="fi-FI" sz="2000" dirty="0">
                <a:solidFill>
                  <a:prstClr val="black"/>
                </a:solidFill>
                <a:latin typeface="Arial"/>
                <a:cs typeface="Arial"/>
              </a:rPr>
              <a:t>(&gt; 100 </a:t>
            </a:r>
            <a:r>
              <a:rPr lang="fi-FI" sz="2000" dirty="0" smtClean="0">
                <a:solidFill>
                  <a:prstClr val="black"/>
                </a:solidFill>
                <a:latin typeface="Arial"/>
                <a:cs typeface="Arial"/>
              </a:rPr>
              <a:t>kerrosta)</a:t>
            </a:r>
            <a:endParaRPr lang="fi-FI" sz="2000" dirty="0">
              <a:solidFill>
                <a:prstClr val="black"/>
              </a:solidFill>
              <a:latin typeface="Arial"/>
              <a:cs typeface="Arial"/>
            </a:endParaRPr>
          </a:p>
          <a:p>
            <a:pPr marL="742950" lvl="1" indent="-285750">
              <a:spcBef>
                <a:spcPct val="20000"/>
              </a:spcBef>
              <a:buFont typeface="Arial" charset="0"/>
              <a:buChar char="–"/>
            </a:pPr>
            <a:r>
              <a:rPr lang="fi-FI" sz="2000" dirty="0" err="1" smtClean="0">
                <a:solidFill>
                  <a:prstClr val="black"/>
                </a:solidFill>
                <a:latin typeface="Arial"/>
                <a:cs typeface="Arial"/>
              </a:rPr>
              <a:t>Large</a:t>
            </a:r>
            <a:r>
              <a:rPr lang="fi-FI" sz="2000" dirty="0" smtClean="0">
                <a:solidFill>
                  <a:prstClr val="black"/>
                </a:solidFill>
                <a:latin typeface="Arial"/>
                <a:cs typeface="Arial"/>
              </a:rPr>
              <a:t> data (&gt; </a:t>
            </a:r>
            <a:r>
              <a:rPr lang="fi-FI" sz="2000" dirty="0">
                <a:solidFill>
                  <a:prstClr val="black"/>
                </a:solidFill>
                <a:latin typeface="Arial"/>
                <a:cs typeface="Arial"/>
              </a:rPr>
              <a:t>1M)</a:t>
            </a:r>
          </a:p>
          <a:p>
            <a:endParaRPr lang="fi-FI" dirty="0"/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2"/>
          <a:srcRect l="52628" t="59742" r="35396" b="27200"/>
          <a:stretch/>
        </p:blipFill>
        <p:spPr>
          <a:xfrm>
            <a:off x="1234350" y="3114014"/>
            <a:ext cx="2774084" cy="1839951"/>
          </a:xfrm>
          <a:prstGeom prst="rect">
            <a:avLst/>
          </a:prstGeom>
        </p:spPr>
      </p:pic>
      <p:pic>
        <p:nvPicPr>
          <p:cNvPr id="14" name="Content Placeholder 4"/>
          <p:cNvPicPr>
            <a:picLocks noChangeAspect="1"/>
          </p:cNvPicPr>
          <p:nvPr/>
        </p:nvPicPr>
        <p:blipFill rotWithShape="1">
          <a:blip r:embed="rId3"/>
          <a:srcRect l="86388" t="43821" r="1948" b="36921"/>
          <a:stretch/>
        </p:blipFill>
        <p:spPr bwMode="auto">
          <a:xfrm>
            <a:off x="5376956" y="3122340"/>
            <a:ext cx="1823473" cy="183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Content Placeholder 4"/>
          <p:cNvPicPr>
            <a:picLocks noChangeAspect="1"/>
          </p:cNvPicPr>
          <p:nvPr/>
        </p:nvPicPr>
        <p:blipFill rotWithShape="1">
          <a:blip r:embed="rId3"/>
          <a:srcRect l="86388" t="64958" r="1538" b="24591"/>
          <a:stretch/>
        </p:blipFill>
        <p:spPr bwMode="auto">
          <a:xfrm>
            <a:off x="7200429" y="3122340"/>
            <a:ext cx="1887538" cy="9939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1401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98" t="27159" r="15099" b="37054"/>
          <a:stretch/>
        </p:blipFill>
        <p:spPr bwMode="auto">
          <a:xfrm>
            <a:off x="744031" y="2569417"/>
            <a:ext cx="2717125" cy="1683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522970" y="802329"/>
            <a:ext cx="363580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chemeClr val="tx1"/>
                </a:solidFill>
              </a:rPr>
              <a:t>ILSVRC Image </a:t>
            </a:r>
            <a:r>
              <a:rPr lang="fi-FI" dirty="0" err="1" smtClean="0">
                <a:solidFill>
                  <a:schemeClr val="tx1"/>
                </a:solidFill>
              </a:rPr>
              <a:t>Recognition</a:t>
            </a:r>
            <a:r>
              <a:rPr lang="fi-FI" dirty="0" smtClean="0">
                <a:solidFill>
                  <a:schemeClr val="tx1"/>
                </a:solidFill>
              </a:rPr>
              <a:t> </a:t>
            </a:r>
            <a:r>
              <a:rPr lang="fi-FI" dirty="0" err="1" smtClean="0">
                <a:solidFill>
                  <a:schemeClr val="tx1"/>
                </a:solidFill>
              </a:rPr>
              <a:t>Task</a:t>
            </a:r>
            <a:r>
              <a:rPr lang="fi-FI" dirty="0" smtClean="0">
                <a:solidFill>
                  <a:schemeClr val="tx1"/>
                </a:solidFill>
              </a:rPr>
              <a:t>: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i-FI" dirty="0" smtClean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 smtClean="0">
                <a:solidFill>
                  <a:schemeClr val="tx1"/>
                </a:solidFill>
              </a:rPr>
              <a:t>1.2 </a:t>
            </a:r>
            <a:r>
              <a:rPr lang="fi-FI" dirty="0" err="1" smtClean="0">
                <a:solidFill>
                  <a:schemeClr val="tx1"/>
                </a:solidFill>
              </a:rPr>
              <a:t>million</a:t>
            </a:r>
            <a:r>
              <a:rPr lang="fi-FI" dirty="0" smtClean="0">
                <a:solidFill>
                  <a:schemeClr val="tx1"/>
                </a:solidFill>
              </a:rPr>
              <a:t> </a:t>
            </a:r>
            <a:r>
              <a:rPr lang="fi-FI" dirty="0" err="1" smtClean="0">
                <a:solidFill>
                  <a:schemeClr val="tx1"/>
                </a:solidFill>
              </a:rPr>
              <a:t>images</a:t>
            </a:r>
            <a:endParaRPr lang="fi-FI" dirty="0" smtClean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dirty="0" smtClean="0">
                <a:solidFill>
                  <a:schemeClr val="tx1"/>
                </a:solidFill>
              </a:rPr>
              <a:t>1 000 </a:t>
            </a:r>
            <a:r>
              <a:rPr lang="fi-FI" dirty="0" err="1" smtClean="0">
                <a:solidFill>
                  <a:schemeClr val="tx1"/>
                </a:solidFill>
              </a:rPr>
              <a:t>categories</a:t>
            </a:r>
            <a:endParaRPr lang="fi-FI" dirty="0" smtClean="0">
              <a:solidFill>
                <a:schemeClr val="tx1"/>
              </a:solidFill>
            </a:endParaRP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i-FI" dirty="0" smtClean="0">
              <a:solidFill>
                <a:schemeClr val="tx1"/>
              </a:solidFill>
            </a:endParaRPr>
          </a:p>
          <a:p>
            <a:r>
              <a:rPr lang="fi-FI" sz="1200" dirty="0" smtClean="0"/>
              <a:t>(</a:t>
            </a:r>
            <a:r>
              <a:rPr lang="fi-FI" sz="1200" dirty="0" err="1" smtClean="0"/>
              <a:t>Prior</a:t>
            </a:r>
            <a:r>
              <a:rPr lang="fi-FI" sz="1200" dirty="0" smtClean="0"/>
              <a:t> to 2012</a:t>
            </a:r>
            <a:r>
              <a:rPr lang="fi-FI" sz="1200" dirty="0"/>
              <a:t>: 25.7 %)</a:t>
            </a:r>
          </a:p>
          <a:p>
            <a:endParaRPr lang="fi-FI" sz="1200" dirty="0"/>
          </a:p>
          <a:p>
            <a:endParaRPr lang="fi-FI" sz="1200" dirty="0"/>
          </a:p>
          <a:p>
            <a:endParaRPr lang="fi-FI" sz="1200" dirty="0"/>
          </a:p>
          <a:p>
            <a:endParaRPr lang="fi-FI" sz="1200" dirty="0"/>
          </a:p>
          <a:p>
            <a:endParaRPr lang="fi-FI" sz="1200" dirty="0"/>
          </a:p>
          <a:p>
            <a:endParaRPr lang="fi-FI" sz="1200" dirty="0"/>
          </a:p>
          <a:p>
            <a:endParaRPr lang="fi-FI" sz="1200" dirty="0"/>
          </a:p>
          <a:p>
            <a:endParaRPr lang="fi-FI" sz="1200" dirty="0"/>
          </a:p>
          <a:p>
            <a:endParaRPr lang="fi-FI" sz="1200" dirty="0"/>
          </a:p>
          <a:p>
            <a:endParaRPr lang="fi-FI" sz="1200" dirty="0"/>
          </a:p>
          <a:p>
            <a:endParaRPr lang="fi-FI" sz="1200" dirty="0"/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sz="1200" dirty="0" smtClean="0"/>
              <a:t>2015 </a:t>
            </a:r>
            <a:r>
              <a:rPr lang="fi-FI" sz="1200" dirty="0" err="1" smtClean="0"/>
              <a:t>winner</a:t>
            </a:r>
            <a:r>
              <a:rPr lang="fi-FI" sz="1200" dirty="0" smtClean="0"/>
              <a:t>: </a:t>
            </a:r>
            <a:r>
              <a:rPr lang="fi-FI" sz="1200" dirty="0"/>
              <a:t>MSRA   </a:t>
            </a:r>
            <a:r>
              <a:rPr lang="fi-FI" sz="1200" dirty="0" smtClean="0"/>
              <a:t>(</a:t>
            </a:r>
            <a:r>
              <a:rPr lang="fi-FI" sz="1200" dirty="0" err="1" smtClean="0"/>
              <a:t>error</a:t>
            </a:r>
            <a:r>
              <a:rPr lang="fi-FI" sz="1200" dirty="0" smtClean="0"/>
              <a:t> 3.57</a:t>
            </a:r>
            <a:r>
              <a:rPr lang="fi-FI" sz="1200" dirty="0"/>
              <a:t>%)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fi-FI" sz="1200" dirty="0" smtClean="0"/>
              <a:t>2016 </a:t>
            </a:r>
            <a:r>
              <a:rPr lang="fi-FI" sz="1200" dirty="0" err="1" smtClean="0"/>
              <a:t>winner</a:t>
            </a:r>
            <a:r>
              <a:rPr lang="fi-FI" sz="1200" dirty="0" smtClean="0"/>
              <a:t>: </a:t>
            </a:r>
            <a:r>
              <a:rPr lang="fi-FI" sz="1200" dirty="0" err="1"/>
              <a:t>Trimps-Soushen</a:t>
            </a:r>
            <a:r>
              <a:rPr lang="fi-FI" sz="1200" dirty="0"/>
              <a:t> (2.99 %)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endParaRPr lang="fi-FI" sz="1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50800" t="42765" r="1538" b="24591"/>
          <a:stretch/>
        </p:blipFill>
        <p:spPr>
          <a:xfrm>
            <a:off x="4150159" y="989501"/>
            <a:ext cx="4283815" cy="1784923"/>
          </a:xfrm>
          <a:prstGeom prst="rect">
            <a:avLst/>
          </a:prstGeom>
        </p:spPr>
      </p:pic>
      <p:sp>
        <p:nvSpPr>
          <p:cNvPr id="34" name="Oval 33"/>
          <p:cNvSpPr/>
          <p:nvPr/>
        </p:nvSpPr>
        <p:spPr bwMode="auto">
          <a:xfrm>
            <a:off x="718377" y="3114913"/>
            <a:ext cx="864096" cy="216024"/>
          </a:xfrm>
          <a:prstGeom prst="ellipse">
            <a:avLst/>
          </a:prstGeom>
          <a:solidFill>
            <a:srgbClr val="00B8FF">
              <a:alpha val="25000"/>
            </a:srgbClr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fi-FI" sz="1350">
              <a:solidFill>
                <a:schemeClr val="bg1"/>
              </a:solidFill>
            </a:endParaRPr>
          </a:p>
        </p:txBody>
      </p:sp>
      <p:cxnSp>
        <p:nvCxnSpPr>
          <p:cNvPr id="35" name="Straight Arrow Connector 34"/>
          <p:cNvCxnSpPr>
            <a:stCxn id="36" idx="1"/>
          </p:cNvCxnSpPr>
          <p:nvPr/>
        </p:nvCxnSpPr>
        <p:spPr bwMode="auto">
          <a:xfrm flipH="1">
            <a:off x="1656133" y="3037103"/>
            <a:ext cx="3240360" cy="185822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6" name="TextBox 35"/>
          <p:cNvSpPr txBox="1"/>
          <p:nvPr/>
        </p:nvSpPr>
        <p:spPr>
          <a:xfrm>
            <a:off x="4896493" y="2852437"/>
            <a:ext cx="9925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chemeClr val="tx1"/>
                </a:solidFill>
              </a:rPr>
              <a:t>8 </a:t>
            </a:r>
            <a:r>
              <a:rPr lang="fi-FI" dirty="0" err="1" smtClean="0">
                <a:solidFill>
                  <a:schemeClr val="tx1"/>
                </a:solidFill>
              </a:rPr>
              <a:t>layers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37" name="Oval 36"/>
          <p:cNvSpPr/>
          <p:nvPr/>
        </p:nvSpPr>
        <p:spPr bwMode="auto">
          <a:xfrm>
            <a:off x="718377" y="3842514"/>
            <a:ext cx="864096" cy="216024"/>
          </a:xfrm>
          <a:prstGeom prst="ellipse">
            <a:avLst/>
          </a:prstGeom>
          <a:solidFill>
            <a:srgbClr val="00B8FF">
              <a:alpha val="25000"/>
            </a:srgbClr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fi-FI" sz="1350">
              <a:solidFill>
                <a:schemeClr val="bg1"/>
              </a:solidFill>
            </a:endParaRPr>
          </a:p>
        </p:txBody>
      </p:sp>
      <p:cxnSp>
        <p:nvCxnSpPr>
          <p:cNvPr id="38" name="Straight Arrow Connector 37"/>
          <p:cNvCxnSpPr>
            <a:stCxn id="39" idx="1"/>
          </p:cNvCxnSpPr>
          <p:nvPr/>
        </p:nvCxnSpPr>
        <p:spPr bwMode="auto">
          <a:xfrm flipH="1">
            <a:off x="1658877" y="3532183"/>
            <a:ext cx="3149100" cy="393917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TextBox 38"/>
          <p:cNvSpPr txBox="1"/>
          <p:nvPr/>
        </p:nvSpPr>
        <p:spPr>
          <a:xfrm>
            <a:off x="4807977" y="3347517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chemeClr val="tx1"/>
                </a:solidFill>
              </a:rPr>
              <a:t>16 </a:t>
            </a:r>
            <a:r>
              <a:rPr lang="fi-FI" dirty="0" err="1" smtClean="0">
                <a:solidFill>
                  <a:schemeClr val="tx1"/>
                </a:solidFill>
              </a:rPr>
              <a:t>layers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40" name="Oval 39"/>
          <p:cNvSpPr/>
          <p:nvPr/>
        </p:nvSpPr>
        <p:spPr bwMode="auto">
          <a:xfrm>
            <a:off x="718377" y="4034612"/>
            <a:ext cx="864096" cy="216024"/>
          </a:xfrm>
          <a:prstGeom prst="ellipse">
            <a:avLst/>
          </a:prstGeom>
          <a:solidFill>
            <a:srgbClr val="00B8FF">
              <a:alpha val="25000"/>
            </a:srgbClr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fi-FI" sz="135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4817547" y="3574259"/>
            <a:ext cx="1120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chemeClr val="tx1"/>
                </a:solidFill>
              </a:rPr>
              <a:t>22 </a:t>
            </a:r>
            <a:r>
              <a:rPr lang="fi-FI" dirty="0" err="1" smtClean="0">
                <a:solidFill>
                  <a:schemeClr val="tx1"/>
                </a:solidFill>
              </a:rPr>
              <a:t>layers</a:t>
            </a:r>
            <a:endParaRPr lang="fi-FI" dirty="0">
              <a:solidFill>
                <a:schemeClr val="tx1"/>
              </a:solidFill>
            </a:endParaRPr>
          </a:p>
        </p:txBody>
      </p:sp>
      <p:sp>
        <p:nvSpPr>
          <p:cNvPr id="42" name="Oval 41"/>
          <p:cNvSpPr/>
          <p:nvPr/>
        </p:nvSpPr>
        <p:spPr bwMode="auto">
          <a:xfrm>
            <a:off x="2478967" y="4397933"/>
            <a:ext cx="864096" cy="216024"/>
          </a:xfrm>
          <a:prstGeom prst="ellipse">
            <a:avLst/>
          </a:prstGeom>
          <a:solidFill>
            <a:srgbClr val="00B8FF">
              <a:alpha val="25000"/>
            </a:srgbClr>
          </a:solidFill>
          <a:ln w="317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defTabSz="342900" hangingPunct="0">
              <a:lnSpc>
                <a:spcPct val="93000"/>
              </a:lnSpc>
              <a:buClr>
                <a:srgbClr val="000000"/>
              </a:buClr>
              <a:buSzPct val="100000"/>
            </a:pPr>
            <a:endParaRPr lang="fi-FI" sz="1350">
              <a:solidFill>
                <a:schemeClr val="bg1"/>
              </a:solidFill>
            </a:endParaRPr>
          </a:p>
        </p:txBody>
      </p:sp>
      <p:cxnSp>
        <p:nvCxnSpPr>
          <p:cNvPr id="43" name="Straight Arrow Connector 42"/>
          <p:cNvCxnSpPr/>
          <p:nvPr/>
        </p:nvCxnSpPr>
        <p:spPr bwMode="auto">
          <a:xfrm flipH="1">
            <a:off x="3461156" y="4296775"/>
            <a:ext cx="1310603" cy="20019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44" name="TextBox 43"/>
          <p:cNvSpPr txBox="1"/>
          <p:nvPr/>
        </p:nvSpPr>
        <p:spPr>
          <a:xfrm>
            <a:off x="4732640" y="4069339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i-FI" dirty="0" smtClean="0">
                <a:solidFill>
                  <a:schemeClr val="tx1"/>
                </a:solidFill>
              </a:rPr>
              <a:t>152 </a:t>
            </a:r>
            <a:r>
              <a:rPr lang="fi-FI" dirty="0" err="1" smtClean="0">
                <a:solidFill>
                  <a:schemeClr val="tx1"/>
                </a:solidFill>
              </a:rPr>
              <a:t>layers</a:t>
            </a:r>
            <a:endParaRPr lang="fi-FI" dirty="0" smtClean="0">
              <a:solidFill>
                <a:schemeClr val="tx1"/>
              </a:solidFill>
            </a:endParaRPr>
          </a:p>
          <a:p>
            <a:r>
              <a:rPr lang="fi-FI" dirty="0" smtClean="0">
                <a:solidFill>
                  <a:schemeClr val="tx1"/>
                </a:solidFill>
              </a:rPr>
              <a:t>(&gt; 1200 </a:t>
            </a:r>
            <a:r>
              <a:rPr lang="fi-FI" dirty="0" err="1" smtClean="0">
                <a:solidFill>
                  <a:schemeClr val="tx1"/>
                </a:solidFill>
              </a:rPr>
              <a:t>layers</a:t>
            </a:r>
            <a:r>
              <a:rPr lang="fi-FI" dirty="0" smtClean="0">
                <a:solidFill>
                  <a:schemeClr val="tx1"/>
                </a:solidFill>
              </a:rPr>
              <a:t> </a:t>
            </a:r>
            <a:r>
              <a:rPr lang="fi-FI" dirty="0" err="1" smtClean="0">
                <a:solidFill>
                  <a:schemeClr val="tx1"/>
                </a:solidFill>
              </a:rPr>
              <a:t>tested</a:t>
            </a:r>
            <a:r>
              <a:rPr lang="fi-FI" dirty="0" smtClean="0">
                <a:solidFill>
                  <a:schemeClr val="tx1"/>
                </a:solidFill>
              </a:rPr>
              <a:t>)</a:t>
            </a:r>
            <a:endParaRPr lang="fi-FI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stCxn id="41" idx="1"/>
          </p:cNvCxnSpPr>
          <p:nvPr/>
        </p:nvCxnSpPr>
        <p:spPr bwMode="auto">
          <a:xfrm flipH="1">
            <a:off x="1678072" y="3758925"/>
            <a:ext cx="3139475" cy="369490"/>
          </a:xfrm>
          <a:prstGeom prst="straightConnector1">
            <a:avLst/>
          </a:prstGeom>
          <a:solidFill>
            <a:srgbClr val="00B8FF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lg" len="lg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" name="Otsikko 1"/>
          <p:cNvSpPr txBox="1">
            <a:spLocks/>
          </p:cNvSpPr>
          <p:nvPr/>
        </p:nvSpPr>
        <p:spPr bwMode="auto">
          <a:xfrm>
            <a:off x="469233" y="140585"/>
            <a:ext cx="7341814" cy="848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l" defTabSz="457200" rtl="0" fontAlgn="base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000">
                <a:solidFill>
                  <a:srgbClr val="000000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fontAlgn="base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2pPr>
            <a:lvl3pPr marL="1143000" indent="-228600" algn="l" defTabSz="457200" rtl="0" fontAlgn="base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3pPr>
            <a:lvl4pPr marL="1600200" indent="-228600" algn="l" defTabSz="457200" rtl="0" fontAlgn="base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4pPr>
            <a:lvl5pPr marL="2057400" indent="-228600" algn="l" defTabSz="457200" rtl="0" fontAlgn="base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5pPr>
            <a:lvl6pPr marL="2514600" indent="-228600" algn="l" defTabSz="457200" rtl="0" fontAlgn="base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6pPr>
            <a:lvl7pPr marL="2971800" indent="-228600" algn="l" defTabSz="457200" rtl="0" fontAlgn="base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7pPr>
            <a:lvl8pPr marL="3429000" indent="-228600" algn="l" defTabSz="457200" rtl="0" fontAlgn="base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8pPr>
            <a:lvl9pPr marL="3886200" indent="-228600" algn="l" defTabSz="457200" rtl="0" fontAlgn="base">
              <a:lnSpc>
                <a:spcPct val="94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6" charset="0"/>
              <a:defRPr sz="4000">
                <a:solidFill>
                  <a:srgbClr val="000000"/>
                </a:solidFill>
                <a:latin typeface="Arial" charset="0"/>
                <a:ea typeface="DejaVu Sans" charset="0"/>
                <a:cs typeface="DejaVu Sans" charset="0"/>
              </a:defRPr>
            </a:lvl9pPr>
          </a:lstStyle>
          <a:p>
            <a:pPr hangingPunct="1"/>
            <a:r>
              <a:rPr lang="fi-FI" altLang="fi-FI" sz="3000" b="1" kern="0" dirty="0" smtClean="0">
                <a:latin typeface="Arial Black" panose="020B0A04020102020204" pitchFamily="34" charset="0"/>
                <a:cs typeface="Arial" panose="020B0604020202020204" pitchFamily="34" charset="0"/>
              </a:rPr>
              <a:t>Net Depth </a:t>
            </a:r>
            <a:r>
              <a:rPr lang="fi-FI" altLang="fi-FI" sz="3000" b="1" kern="0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Evolution</a:t>
            </a:r>
            <a:r>
              <a:rPr lang="fi-FI" altLang="fi-FI" sz="3000" b="1" kern="0" dirty="0" smtClean="0">
                <a:latin typeface="Arial Black" panose="020B0A040201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3000" b="1" kern="0" dirty="0" err="1" smtClean="0">
                <a:latin typeface="Arial Black" panose="020B0A04020102020204" pitchFamily="34" charset="0"/>
                <a:cs typeface="Arial" panose="020B0604020202020204" pitchFamily="34" charset="0"/>
              </a:rPr>
              <a:t>Since</a:t>
            </a:r>
            <a:r>
              <a:rPr lang="fi-FI" altLang="fi-FI" sz="3000" b="1" kern="0" dirty="0" smtClean="0">
                <a:latin typeface="Arial Black" panose="020B0A04020102020204" pitchFamily="34" charset="0"/>
                <a:cs typeface="Arial" panose="020B0604020202020204" pitchFamily="34" charset="0"/>
              </a:rPr>
              <a:t> 2012</a:t>
            </a:r>
            <a:endParaRPr lang="fi-FI" altLang="fi-FI" sz="3000" b="1" kern="0" dirty="0">
              <a:latin typeface="Arial Black" panose="020B0A040201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8572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36" grpId="0"/>
      <p:bldP spid="37" grpId="0" animBg="1"/>
      <p:bldP spid="39" grpId="0"/>
      <p:bldP spid="40" grpId="0" animBg="1"/>
      <p:bldP spid="41" grpId="0"/>
      <p:bldP spid="42" grpId="0" animBg="1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ILSVRC2012</a:t>
            </a:r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ILSVRC2012</a:t>
            </a:r>
            <a:r>
              <a:rPr lang="fi-FI" altLang="fi-FI" sz="2400" baseline="30000" dirty="0" smtClean="0"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game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changer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ConvNets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dropped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top-5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26.2% 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 15.3 %.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network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is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now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called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i="1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AlexNet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named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after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first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author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see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previous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slide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).</a:t>
            </a: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Network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contains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8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layers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(5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convolutional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followed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by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3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dense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);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altogether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 60M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parameters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  <a:sym typeface="Wingdings" panose="05000000000000000000" pitchFamily="2" charset="2"/>
              </a:rPr>
              <a:t>.</a:t>
            </a:r>
          </a:p>
          <a:p>
            <a:endParaRPr lang="en-US" altLang="fi-FI" sz="24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  <a:sym typeface="Wingdings" panose="05000000000000000000" pitchFamily="2" charset="2"/>
            </a:endParaRPr>
          </a:p>
          <a:p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5086350" y="4650582"/>
            <a:ext cx="2852738" cy="273844"/>
          </a:xfrm>
        </p:spPr>
        <p:txBody>
          <a:bodyPr/>
          <a:lstStyle/>
          <a:p>
            <a:pPr algn="r">
              <a:defRPr/>
            </a:pPr>
            <a:r>
              <a:rPr lang="fi-FI" baseline="30000" dirty="0" smtClean="0"/>
              <a:t>1</a:t>
            </a:r>
            <a:r>
              <a:rPr lang="fi-FI" dirty="0" smtClean="0"/>
              <a:t> Imagenet </a:t>
            </a:r>
            <a:r>
              <a:rPr lang="fi-FI" dirty="0" err="1" smtClean="0"/>
              <a:t>Large</a:t>
            </a:r>
            <a:r>
              <a:rPr lang="fi-FI" dirty="0" smtClean="0"/>
              <a:t> </a:t>
            </a:r>
            <a:r>
              <a:rPr lang="fi-FI" dirty="0" err="1" smtClean="0"/>
              <a:t>Scale</a:t>
            </a:r>
            <a:r>
              <a:rPr lang="fi-FI" dirty="0" smtClean="0"/>
              <a:t> Visual </a:t>
            </a:r>
            <a:r>
              <a:rPr lang="fi-FI" dirty="0" err="1" smtClean="0"/>
              <a:t>Recognition</a:t>
            </a:r>
            <a:r>
              <a:rPr lang="fi-FI" dirty="0" smtClean="0"/>
              <a:t> Challenge</a:t>
            </a:r>
            <a:endParaRPr lang="fi-FI" dirty="0"/>
          </a:p>
        </p:txBody>
      </p:sp>
    </p:spTree>
    <p:extLst>
      <p:ext uri="{BB962C8B-B14F-4D97-AF65-F5344CB8AC3E}">
        <p14:creationId xmlns:p14="http://schemas.microsoft.com/office/powerpoint/2010/main" val="40802134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The AlexNet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>
          <a:xfrm>
            <a:off x="620713" y="1218011"/>
            <a:ext cx="8229600" cy="3317081"/>
          </a:xfrm>
        </p:spPr>
        <p:txBody>
          <a:bodyPr/>
          <a:lstStyle/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illustrated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in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figure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pipeline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is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divided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two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paths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upper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&amp;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lower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to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fit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to 3GB of GPU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memory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available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at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running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on 2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GPU’s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Introduced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many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tricks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for </a:t>
            </a:r>
            <a:r>
              <a:rPr lang="fi-FI" altLang="fi-FI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data </a:t>
            </a:r>
            <a:r>
              <a:rPr lang="fi-FI" altLang="fi-FI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augmentation</a:t>
            </a:r>
            <a:endParaRPr lang="fi-FI" altLang="fi-FI" sz="2400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Left-right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flip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Crop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subimages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(224x224)</a:t>
            </a:r>
          </a:p>
        </p:txBody>
      </p:sp>
      <p:pic>
        <p:nvPicPr>
          <p:cNvPr id="1024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94" t="34035" r="6506" b="22977"/>
          <a:stretch>
            <a:fillRect/>
          </a:stretch>
        </p:blipFill>
        <p:spPr bwMode="auto">
          <a:xfrm>
            <a:off x="4775994" y="3424238"/>
            <a:ext cx="4074319" cy="1265635"/>
          </a:xfrm>
          <a:prstGeom prst="rect">
            <a:avLst/>
          </a:prstGeom>
          <a:noFill/>
          <a:ln w="1905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45" name="Text Box 2"/>
          <p:cNvSpPr txBox="1">
            <a:spLocks noChangeArrowheads="1"/>
          </p:cNvSpPr>
          <p:nvPr/>
        </p:nvSpPr>
        <p:spPr bwMode="auto">
          <a:xfrm>
            <a:off x="5247481" y="4706542"/>
            <a:ext cx="3273029" cy="4202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/>
              <a:t>Picture from Alex Krizhevsky et al., ”</a:t>
            </a:r>
            <a:r>
              <a:rPr lang="en-US" altLang="fi-FI" sz="1050" i="1"/>
              <a:t>ImageNet Classiﬁcation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fi-FI" sz="1050" i="1"/>
              <a:t>with Deep Convolutional Neural Networks”, 2012</a:t>
            </a:r>
            <a:endParaRPr lang="fi-FI" altLang="fi-FI" sz="1050" i="1"/>
          </a:p>
        </p:txBody>
      </p:sp>
    </p:spTree>
    <p:extLst>
      <p:ext uri="{BB962C8B-B14F-4D97-AF65-F5344CB8AC3E}">
        <p14:creationId xmlns:p14="http://schemas.microsoft.com/office/powerpoint/2010/main" val="17778615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ILSVRC2014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620713" y="1223644"/>
            <a:ext cx="8229600" cy="3317081"/>
          </a:xfrm>
        </p:spPr>
        <p:txBody>
          <a:bodyPr/>
          <a:lstStyle/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Since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2012,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ConvNets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have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dominated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2014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there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were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2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almost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equal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teams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lvl="1"/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Team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6.66% Top-5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VGG Team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7.33% Top-5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some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subchallenges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VGG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was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winner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GoogLeNet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: 22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only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7M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due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fully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convolutional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structure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and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clever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architecture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VGG: 16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, 144M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727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i-FI" altLang="fi-FI" smtClean="0">
                <a:cs typeface="Arial" panose="020B0604020202020204" pitchFamily="34" charset="0"/>
              </a:rPr>
              <a:t>ILSVRC2015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620713" y="1174886"/>
            <a:ext cx="7940278" cy="3317081"/>
          </a:xfrm>
        </p:spPr>
        <p:txBody>
          <a:bodyPr/>
          <a:lstStyle/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Winner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MSRA (Microsoft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Research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with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TOP-5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error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3.57 %</a:t>
            </a: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152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layers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! 51M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parameters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Built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residual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blocks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include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inception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trick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from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previous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year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Key idea is to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add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identity</a:t>
            </a:r>
            <a:r>
              <a:rPr lang="fi-FI" altLang="fi-FI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br>
              <a:rPr lang="fi-FI" altLang="fi-FI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400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shortcuts</a:t>
            </a:r>
            <a:r>
              <a:rPr lang="fi-FI" altLang="fi-FI" sz="2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which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make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training</a:t>
            </a:r>
            <a: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fi-FI" altLang="fi-FI" sz="2400" dirty="0" smtClean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fi-FI" altLang="fi-FI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easier</a:t>
            </a:r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fi-FI" altLang="fi-FI" sz="2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92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729" t="6335" r="15010" b="8501"/>
          <a:stretch>
            <a:fillRect/>
          </a:stretch>
        </p:blipFill>
        <p:spPr bwMode="auto">
          <a:xfrm>
            <a:off x="8765580" y="88107"/>
            <a:ext cx="289322" cy="47279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3" name="Text Box 2"/>
          <p:cNvSpPr txBox="1">
            <a:spLocks noChangeArrowheads="1"/>
          </p:cNvSpPr>
          <p:nvPr/>
        </p:nvSpPr>
        <p:spPr bwMode="auto">
          <a:xfrm>
            <a:off x="5861622" y="4765172"/>
            <a:ext cx="2325290" cy="4202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fi-FI" altLang="fi-FI" sz="1050" i="1" dirty="0" err="1"/>
              <a:t>Pictures</a:t>
            </a:r>
            <a:r>
              <a:rPr lang="fi-FI" altLang="fi-FI" sz="1050" i="1" dirty="0"/>
              <a:t> </a:t>
            </a:r>
            <a:r>
              <a:rPr lang="fi-FI" altLang="fi-FI" sz="1050" i="1" dirty="0" err="1"/>
              <a:t>from</a:t>
            </a:r>
            <a:r>
              <a:rPr lang="fi-FI" altLang="fi-FI" sz="1050" i="1" dirty="0"/>
              <a:t> MSRA ICCV2015 </a:t>
            </a:r>
            <a:r>
              <a:rPr lang="fi-FI" altLang="fi-FI" sz="1050" i="1" dirty="0" err="1"/>
              <a:t>slides</a:t>
            </a:r>
            <a:endParaRPr lang="fi-FI" altLang="fi-FI" sz="1050" i="1" dirty="0"/>
          </a:p>
        </p:txBody>
      </p:sp>
      <p:pic>
        <p:nvPicPr>
          <p:cNvPr id="12294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68" t="28728" r="46436" b="17516"/>
          <a:stretch>
            <a:fillRect/>
          </a:stretch>
        </p:blipFill>
        <p:spPr bwMode="auto">
          <a:xfrm>
            <a:off x="5956597" y="3111104"/>
            <a:ext cx="2543175" cy="170497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7279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UT_esityspohja">
  <a:themeElements>
    <a:clrScheme name="TTY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3CBAFF"/>
      </a:accent1>
      <a:accent2>
        <a:srgbClr val="A7D908"/>
      </a:accent2>
      <a:accent3>
        <a:srgbClr val="FF8800"/>
      </a:accent3>
      <a:accent4>
        <a:srgbClr val="046A1D"/>
      </a:accent4>
      <a:accent5>
        <a:srgbClr val="0068BA"/>
      </a:accent5>
      <a:accent6>
        <a:srgbClr val="C0002A"/>
      </a:accent6>
      <a:hlink>
        <a:srgbClr val="34B9FF"/>
      </a:hlink>
      <a:folHlink>
        <a:srgbClr val="A6DB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Mukautettu suunnittelumalli">
  <a:themeElements>
    <a:clrScheme name="Mukautettu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6B7F26"/>
      </a:accent1>
      <a:accent2>
        <a:srgbClr val="2C357E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994F07"/>
      </a:hlink>
      <a:folHlink>
        <a:srgbClr val="6C9200"/>
      </a:folHlink>
    </a:clrScheme>
    <a:fontScheme name="Office, klassinen 2">
      <a:maj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华文新魏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TUT_esityspohja</Template>
  <TotalTime>534</TotalTime>
  <Words>1303</Words>
  <Application>Microsoft Office PowerPoint</Application>
  <PresentationFormat>On-screen Show (16:9)</PresentationFormat>
  <Paragraphs>284</Paragraphs>
  <Slides>34</Slides>
  <Notes>0</Notes>
  <HiddenSlides>0</HiddenSlides>
  <MMClips>3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34</vt:i4>
      </vt:variant>
    </vt:vector>
  </HeadingPairs>
  <TitlesOfParts>
    <vt:vector size="45" baseType="lpstr">
      <vt:lpstr>Arial</vt:lpstr>
      <vt:lpstr>Arial Black</vt:lpstr>
      <vt:lpstr>Calibri</vt:lpstr>
      <vt:lpstr>Courier New</vt:lpstr>
      <vt:lpstr>DejaVu Sans</vt:lpstr>
      <vt:lpstr>Droid Sans Fallback</vt:lpstr>
      <vt:lpstr>Symbol</vt:lpstr>
      <vt:lpstr>Times New Roman</vt:lpstr>
      <vt:lpstr>Wingdings</vt:lpstr>
      <vt:lpstr>TUT_esityspohja</vt:lpstr>
      <vt:lpstr>Mukautettu suunnittelumalli</vt:lpstr>
      <vt:lpstr>PowerPoint Presentation</vt:lpstr>
      <vt:lpstr>Image Recognition</vt:lpstr>
      <vt:lpstr>Computer Vision: Case Visy Oy</vt:lpstr>
      <vt:lpstr>What has changes in 20 years?</vt:lpstr>
      <vt:lpstr>PowerPoint Presentation</vt:lpstr>
      <vt:lpstr>ILSVRC2012</vt:lpstr>
      <vt:lpstr>The AlexNet</vt:lpstr>
      <vt:lpstr>ILSVRC2014</vt:lpstr>
      <vt:lpstr>ILSVRC2015</vt:lpstr>
      <vt:lpstr>PowerPoint Presentation</vt:lpstr>
      <vt:lpstr>Example case</vt:lpstr>
      <vt:lpstr>Components of the Network</vt:lpstr>
      <vt:lpstr>Recurrent Networks</vt:lpstr>
      <vt:lpstr>Recurrent Networks</vt:lpstr>
      <vt:lpstr>Recurrent Networks</vt:lpstr>
      <vt:lpstr>LSTM in Keras</vt:lpstr>
      <vt:lpstr>Text Modeling</vt:lpstr>
      <vt:lpstr>Text Modeling</vt:lpstr>
      <vt:lpstr>Text Modeling</vt:lpstr>
      <vt:lpstr>Many LSTM Layers</vt:lpstr>
      <vt:lpstr>LSTM Training</vt:lpstr>
      <vt:lpstr>Text Modeling Experiment</vt:lpstr>
      <vt:lpstr>Text Modeling Experiment</vt:lpstr>
      <vt:lpstr>Text Modeling Experiment</vt:lpstr>
      <vt:lpstr>Fake Chinese Characters</vt:lpstr>
      <vt:lpstr>PowerPoint Presentation</vt:lpstr>
      <vt:lpstr>Age / Gender / Expression Recognition</vt:lpstr>
      <vt:lpstr>Deep Net Learns to Play</vt:lpstr>
      <vt:lpstr>Computer and Logical Reasoning</vt:lpstr>
      <vt:lpstr>From Image to Text</vt:lpstr>
      <vt:lpstr>From Video to Text</vt:lpstr>
      <vt:lpstr>Artistic Style Transfer</vt:lpstr>
      <vt:lpstr>Pretraining</vt:lpstr>
      <vt:lpstr>To Conclude…</vt:lpstr>
    </vt:vector>
  </TitlesOfParts>
  <Company>Tampere University of Technology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PowerPoint-esitys</dc:title>
  <dc:creator>Andersin Virpi</dc:creator>
  <cp:lastModifiedBy>Heikki Huttunen</cp:lastModifiedBy>
  <cp:revision>50</cp:revision>
  <dcterms:created xsi:type="dcterms:W3CDTF">2014-11-03T12:07:37Z</dcterms:created>
  <dcterms:modified xsi:type="dcterms:W3CDTF">2017-02-14T12:03:42Z</dcterms:modified>
</cp:coreProperties>
</file>